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76272" y="2814439"/>
            <a:ext cx="8738235" cy="7876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821378" y="2814439"/>
            <a:ext cx="8423275" cy="6659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pn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8" cy="1130855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1586" cy="23521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76142" y="354199"/>
            <a:ext cx="17253538" cy="1661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6272" y="2713919"/>
            <a:ext cx="8696325" cy="274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8" cy="113085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6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dirty="0"/>
              <a:t>Mobile</a:t>
            </a:r>
            <a:r>
              <a:rPr sz="6900" spc="-5" dirty="0"/>
              <a:t> </a:t>
            </a:r>
            <a:r>
              <a:rPr sz="6900" dirty="0"/>
              <a:t>Learning</a:t>
            </a:r>
            <a:r>
              <a:rPr sz="6900" spc="-5" dirty="0"/>
              <a:t> </a:t>
            </a:r>
            <a:r>
              <a:rPr sz="6900" dirty="0"/>
              <a:t>Application </a:t>
            </a:r>
            <a:r>
              <a:rPr sz="6900" spc="-10" dirty="0"/>
              <a:t>Development</a:t>
            </a:r>
            <a:endParaRPr sz="69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6678" y="3214142"/>
            <a:ext cx="1482677" cy="14826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69980" y="10829273"/>
            <a:ext cx="15367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2018665" y="5510490"/>
            <a:ext cx="16262985" cy="38779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>
              <a:spcBef>
                <a:spcPts val="0"/>
              </a:spcBef>
              <a:buNone/>
            </a:pPr>
            <a:r>
              <a:rPr lang="en-US" sz="4800" dirty="0">
                <a:solidFill>
                  <a:schemeClr val="tx1"/>
                </a:solidFill>
                <a:latin typeface="Georgia" panose="02040502050405020303" pitchFamily="18" charset="0"/>
              </a:rPr>
              <a:t>Presented By: </a:t>
            </a:r>
            <a:endParaRPr lang="en-US" sz="4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b="1" dirty="0">
                <a:solidFill>
                  <a:schemeClr val="tx1"/>
                </a:solidFill>
                <a:latin typeface="Georgia" panose="02040502050405020303" pitchFamily="18" charset="0"/>
              </a:rPr>
              <a:t>Rakib Hossen </a:t>
            </a:r>
            <a:endParaRPr lang="en-US" sz="5400" b="1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800" dirty="0">
                <a:solidFill>
                  <a:schemeClr val="tx1"/>
                </a:solidFill>
                <a:latin typeface="Georgia" panose="02040502050405020303" pitchFamily="18" charset="0"/>
              </a:rPr>
              <a:t>Assistant Professor</a:t>
            </a:r>
            <a:endParaRPr lang="en-US" sz="4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800" dirty="0">
                <a:solidFill>
                  <a:schemeClr val="tx1"/>
                </a:solidFill>
                <a:latin typeface="Georgia" panose="02040502050405020303" pitchFamily="18" charset="0"/>
              </a:rPr>
              <a:t>Dept. of Cyber Security Engineering (</a:t>
            </a:r>
            <a:r>
              <a:rPr lang="en-US" sz="4800" dirty="0" err="1">
                <a:solidFill>
                  <a:schemeClr val="tx1"/>
                </a:solidFill>
                <a:latin typeface="Georgia" panose="02040502050405020303" pitchFamily="18" charset="0"/>
              </a:rPr>
              <a:t>CySE</a:t>
            </a:r>
            <a:r>
              <a:rPr lang="en-US" sz="4800" dirty="0">
                <a:solidFill>
                  <a:schemeClr val="tx1"/>
                </a:solidFill>
                <a:latin typeface="Georgia" panose="02040502050405020303" pitchFamily="18" charset="0"/>
              </a:rPr>
              <a:t>), </a:t>
            </a:r>
            <a:r>
              <a:rPr lang="en-US" sz="4800" dirty="0" smtClean="0">
                <a:solidFill>
                  <a:schemeClr val="tx1"/>
                </a:solidFill>
                <a:latin typeface="Georgia" panose="02040502050405020303" pitchFamily="18" charset="0"/>
              </a:rPr>
              <a:t>UFTB</a:t>
            </a:r>
            <a:endParaRPr lang="en-US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6043795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spc="-10" dirty="0">
                <a:solidFill>
                  <a:srgbClr val="245796"/>
                </a:solidFill>
              </a:rPr>
              <a:t>Inheritance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1465787" y="2747006"/>
            <a:ext cx="17998440" cy="7592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285" marR="5080" indent="-363220">
              <a:lnSpc>
                <a:spcPct val="130000"/>
              </a:lnSpc>
              <a:spcBef>
                <a:spcPts val="95"/>
              </a:spcBef>
              <a:buFont typeface="Georgia" panose="02040502050405020303"/>
              <a:buChar char="•"/>
              <a:tabLst>
                <a:tab pos="376555" algn="l"/>
              </a:tabLst>
            </a:pP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Dart</a:t>
            </a:r>
            <a:r>
              <a:rPr sz="3850" spc="5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inheritance</a:t>
            </a:r>
            <a:r>
              <a:rPr sz="3850" spc="6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850" spc="6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defined</a:t>
            </a:r>
            <a:r>
              <a:rPr sz="3850" spc="6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850" spc="6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850" spc="6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850" spc="5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850" spc="6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deriving</a:t>
            </a:r>
            <a:r>
              <a:rPr sz="3850" spc="6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850" spc="6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3850" spc="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850" spc="6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3850" spc="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385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8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3850">
              <a:latin typeface="Times New Roman" panose="02020603050405020304"/>
              <a:cs typeface="Times New Roman" panose="02020603050405020304"/>
            </a:endParaRPr>
          </a:p>
          <a:p>
            <a:pPr marL="499745" indent="-487045">
              <a:lnSpc>
                <a:spcPct val="100000"/>
              </a:lnSpc>
              <a:spcBef>
                <a:spcPts val="1475"/>
              </a:spcBef>
              <a:buFont typeface="Georgia" panose="02040502050405020303"/>
              <a:buChar char="•"/>
              <a:tabLst>
                <a:tab pos="499745" algn="l"/>
              </a:tabLst>
            </a:pP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850" spc="-2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38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8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ability</a:t>
            </a:r>
            <a:r>
              <a:rPr sz="38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8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3850" spc="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8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850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8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8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8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existing </a:t>
            </a:r>
            <a:r>
              <a:rPr sz="38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8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3850">
              <a:latin typeface="Times New Roman" panose="02020603050405020304"/>
              <a:cs typeface="Times New Roman" panose="02020603050405020304"/>
            </a:endParaRPr>
          </a:p>
          <a:p>
            <a:pPr marL="375920" indent="-363220">
              <a:lnSpc>
                <a:spcPct val="100000"/>
              </a:lnSpc>
              <a:spcBef>
                <a:spcPts val="1395"/>
              </a:spcBef>
              <a:buFont typeface="Georgia" panose="02040502050405020303"/>
              <a:buChar char="•"/>
              <a:tabLst>
                <a:tab pos="375920" algn="l"/>
              </a:tabLst>
            </a:pP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8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 the</a:t>
            </a:r>
            <a:r>
              <a:rPr sz="3850" spc="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38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essential concept</a:t>
            </a:r>
            <a:r>
              <a:rPr sz="385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of the</a:t>
            </a:r>
            <a:r>
              <a:rPr sz="3850" spc="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oops(Object-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Oriented programming</a:t>
            </a:r>
            <a:r>
              <a:rPr sz="3850" spc="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approach).</a:t>
            </a:r>
            <a:endParaRPr sz="3850">
              <a:latin typeface="Times New Roman" panose="02020603050405020304"/>
              <a:cs typeface="Times New Roman" panose="02020603050405020304"/>
            </a:endParaRPr>
          </a:p>
          <a:p>
            <a:pPr marL="375285" marR="5715" indent="-363220">
              <a:lnSpc>
                <a:spcPts val="6090"/>
              </a:lnSpc>
              <a:spcBef>
                <a:spcPts val="390"/>
              </a:spcBef>
              <a:buFont typeface="Georgia" panose="02040502050405020303"/>
              <a:buChar char="•"/>
              <a:tabLst>
                <a:tab pos="376555" algn="l"/>
                <a:tab pos="1247140" algn="l"/>
                <a:tab pos="2117090" algn="l"/>
                <a:tab pos="3341370" algn="l"/>
                <a:tab pos="4128770" algn="l"/>
                <a:tab pos="4807585" algn="l"/>
                <a:tab pos="5594985" algn="l"/>
                <a:tab pos="7502525" algn="l"/>
                <a:tab pos="8401050" algn="l"/>
                <a:tab pos="11399520" algn="l"/>
                <a:tab pos="11996420" algn="l"/>
                <a:tab pos="12783820" algn="l"/>
                <a:tab pos="14664690" algn="l"/>
                <a:tab pos="15807055" algn="l"/>
                <a:tab pos="16376650" algn="l"/>
                <a:tab pos="17164050" algn="l"/>
              </a:tabLst>
            </a:pP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reuse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behavior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previous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8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8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38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class.</a:t>
            </a:r>
            <a:endParaRPr sz="3850">
              <a:latin typeface="Times New Roman" panose="02020603050405020304"/>
              <a:cs typeface="Times New Roman" panose="02020603050405020304"/>
            </a:endParaRPr>
          </a:p>
          <a:p>
            <a:pPr marL="376555" indent="-363855">
              <a:lnSpc>
                <a:spcPct val="100000"/>
              </a:lnSpc>
              <a:spcBef>
                <a:spcPts val="785"/>
              </a:spcBef>
              <a:buClr>
                <a:srgbClr val="245796"/>
              </a:buClr>
              <a:buFont typeface="Georgia" panose="02040502050405020303"/>
              <a:buChar char="•"/>
              <a:tabLst>
                <a:tab pos="376555" algn="l"/>
              </a:tabLst>
            </a:pPr>
            <a:r>
              <a:rPr sz="295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95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Class:</a:t>
            </a:r>
            <a:endParaRPr sz="2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1070"/>
              </a:spcBef>
            </a:pP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inherited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9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9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superclass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9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class.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9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base</a:t>
            </a:r>
            <a:r>
              <a:rPr sz="295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class.</a:t>
            </a:r>
            <a:endParaRPr sz="2950">
              <a:latin typeface="Times New Roman" panose="02020603050405020304"/>
              <a:cs typeface="Times New Roman" panose="02020603050405020304"/>
            </a:endParaRPr>
          </a:p>
          <a:p>
            <a:pPr marL="376555" indent="-363855">
              <a:lnSpc>
                <a:spcPct val="100000"/>
              </a:lnSpc>
              <a:spcBef>
                <a:spcPts val="1090"/>
              </a:spcBef>
              <a:buClr>
                <a:srgbClr val="245796"/>
              </a:buClr>
              <a:buFont typeface="Georgia" panose="02040502050405020303"/>
              <a:buChar char="•"/>
              <a:tabLst>
                <a:tab pos="376555" algn="l"/>
              </a:tabLst>
            </a:pPr>
            <a:r>
              <a:rPr sz="295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95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Class:</a:t>
            </a:r>
            <a:endParaRPr sz="2950">
              <a:latin typeface="Times New Roman" panose="02020603050405020304"/>
              <a:cs typeface="Times New Roman" panose="02020603050405020304"/>
            </a:endParaRPr>
          </a:p>
          <a:p>
            <a:pPr marL="376555" marR="566420">
              <a:lnSpc>
                <a:spcPct val="130000"/>
              </a:lnSpc>
              <a:spcBef>
                <a:spcPts val="80"/>
              </a:spcBef>
            </a:pP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inherits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class.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derived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subclass.</a:t>
            </a:r>
            <a:endParaRPr sz="2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8732718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Single</a:t>
            </a:r>
            <a:r>
              <a:rPr sz="6900" spc="-15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Inheritance</a:t>
            </a:r>
            <a:endParaRPr sz="690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51000"/>
              </a:lnSpc>
              <a:spcBef>
                <a:spcPts val="65"/>
              </a:spcBef>
            </a:pPr>
            <a:r>
              <a:rPr dirty="0"/>
              <a:t>In</a:t>
            </a:r>
            <a:r>
              <a:rPr spc="665" dirty="0"/>
              <a:t>  </a:t>
            </a:r>
            <a:r>
              <a:rPr dirty="0"/>
              <a:t>the</a:t>
            </a:r>
            <a:r>
              <a:rPr spc="675" dirty="0"/>
              <a:t>  </a:t>
            </a:r>
            <a:r>
              <a:rPr dirty="0"/>
              <a:t>single</a:t>
            </a:r>
            <a:r>
              <a:rPr spc="670" dirty="0"/>
              <a:t>  </a:t>
            </a:r>
            <a:r>
              <a:rPr dirty="0"/>
              <a:t>inheritance,</a:t>
            </a:r>
            <a:r>
              <a:rPr spc="670" dirty="0"/>
              <a:t>  </a:t>
            </a:r>
            <a:r>
              <a:rPr dirty="0"/>
              <a:t>a</a:t>
            </a:r>
            <a:r>
              <a:rPr spc="675" dirty="0"/>
              <a:t>  </a:t>
            </a:r>
            <a:r>
              <a:rPr dirty="0"/>
              <a:t>class</a:t>
            </a:r>
            <a:r>
              <a:rPr spc="670" dirty="0"/>
              <a:t>  </a:t>
            </a:r>
            <a:r>
              <a:rPr spc="-25" dirty="0"/>
              <a:t>is </a:t>
            </a:r>
            <a:r>
              <a:rPr dirty="0"/>
              <a:t>inherited</a:t>
            </a:r>
            <a:r>
              <a:rPr spc="740" dirty="0"/>
              <a:t> </a:t>
            </a:r>
            <a:r>
              <a:rPr dirty="0"/>
              <a:t>by</a:t>
            </a:r>
            <a:r>
              <a:rPr spc="740" dirty="0"/>
              <a:t> </a:t>
            </a:r>
            <a:r>
              <a:rPr dirty="0"/>
              <a:t>a</a:t>
            </a:r>
            <a:r>
              <a:rPr spc="740" dirty="0"/>
              <a:t> </a:t>
            </a:r>
            <a:r>
              <a:rPr dirty="0"/>
              <a:t>single</a:t>
            </a:r>
            <a:r>
              <a:rPr spc="740" dirty="0"/>
              <a:t> </a:t>
            </a:r>
            <a:r>
              <a:rPr dirty="0"/>
              <a:t>class</a:t>
            </a:r>
            <a:r>
              <a:rPr spc="740" dirty="0"/>
              <a:t> </a:t>
            </a:r>
            <a:r>
              <a:rPr dirty="0"/>
              <a:t>or</a:t>
            </a:r>
            <a:r>
              <a:rPr spc="740" dirty="0"/>
              <a:t> </a:t>
            </a:r>
            <a:r>
              <a:rPr dirty="0"/>
              <a:t>subclass</a:t>
            </a:r>
            <a:r>
              <a:rPr spc="740" dirty="0"/>
              <a:t> </a:t>
            </a:r>
            <a:r>
              <a:rPr spc="-25" dirty="0"/>
              <a:t>is </a:t>
            </a:r>
            <a:r>
              <a:rPr dirty="0"/>
              <a:t>inherited</a:t>
            </a:r>
            <a:r>
              <a:rPr spc="-1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one</a:t>
            </a:r>
            <a:r>
              <a:rPr spc="-15" dirty="0"/>
              <a:t> </a:t>
            </a:r>
            <a:r>
              <a:rPr dirty="0"/>
              <a:t>parent</a:t>
            </a:r>
            <a:r>
              <a:rPr spc="-15" dirty="0"/>
              <a:t> </a:t>
            </a:r>
            <a:r>
              <a:rPr spc="-10" dirty="0"/>
              <a:t>class.</a:t>
            </a:r>
            <a:endParaRPr spc="-10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3585" y="5729668"/>
            <a:ext cx="6940940" cy="42218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07580" y="3166260"/>
            <a:ext cx="5208905" cy="786892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4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class</a:t>
            </a:r>
            <a:r>
              <a:rPr sz="2450" spc="2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2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Bird{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467995">
              <a:lnSpc>
                <a:spcPct val="100000"/>
              </a:lnSpc>
              <a:spcBef>
                <a:spcPts val="940"/>
              </a:spcBef>
            </a:pPr>
            <a:r>
              <a:rPr sz="24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void</a:t>
            </a:r>
            <a:r>
              <a:rPr sz="2450" spc="-5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fly()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695325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{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923290">
              <a:lnSpc>
                <a:spcPct val="100000"/>
              </a:lnSpc>
              <a:spcBef>
                <a:spcPts val="935"/>
              </a:spcBef>
            </a:pPr>
            <a:r>
              <a:rPr sz="24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print("The</a:t>
            </a:r>
            <a:r>
              <a:rPr sz="2450" spc="1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bird</a:t>
            </a:r>
            <a:r>
              <a:rPr sz="2450" spc="15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can</a:t>
            </a:r>
            <a:r>
              <a:rPr sz="2450" spc="5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fly");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771525">
              <a:lnSpc>
                <a:spcPct val="100000"/>
              </a:lnSpc>
              <a:spcBef>
                <a:spcPts val="860"/>
              </a:spcBef>
            </a:pPr>
            <a:r>
              <a:rPr sz="2450" spc="-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240030">
              <a:lnSpc>
                <a:spcPct val="100000"/>
              </a:lnSpc>
              <a:spcBef>
                <a:spcPts val="920"/>
              </a:spcBef>
            </a:pPr>
            <a:r>
              <a:rPr sz="2450" spc="-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240030">
              <a:lnSpc>
                <a:spcPct val="100000"/>
              </a:lnSpc>
              <a:spcBef>
                <a:spcPts val="940"/>
              </a:spcBef>
            </a:pP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class Parrot</a:t>
            </a:r>
            <a:r>
              <a:rPr sz="2450" spc="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extends</a:t>
            </a:r>
            <a:r>
              <a:rPr sz="2450" spc="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Bird{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1378585">
              <a:lnSpc>
                <a:spcPct val="100000"/>
              </a:lnSpc>
              <a:spcBef>
                <a:spcPts val="935"/>
              </a:spcBef>
            </a:pP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void</a:t>
            </a:r>
            <a:r>
              <a:rPr sz="2450" spc="-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speak(){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999490">
              <a:lnSpc>
                <a:spcPct val="100000"/>
              </a:lnSpc>
              <a:spcBef>
                <a:spcPts val="940"/>
              </a:spcBef>
            </a:pP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print("The</a:t>
            </a:r>
            <a:r>
              <a:rPr sz="2450" spc="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parrot</a:t>
            </a:r>
            <a:r>
              <a:rPr sz="2450" spc="1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can</a:t>
            </a:r>
            <a:r>
              <a:rPr sz="2450" spc="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speak");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1303020">
              <a:lnSpc>
                <a:spcPct val="100000"/>
              </a:lnSpc>
              <a:spcBef>
                <a:spcPts val="860"/>
              </a:spcBef>
            </a:pPr>
            <a:r>
              <a:rPr sz="2450" spc="-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50" spc="-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4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void main()</a:t>
            </a:r>
            <a:r>
              <a:rPr sz="2450" spc="-5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{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467995" marR="1529715">
              <a:lnSpc>
                <a:spcPct val="132000"/>
              </a:lnSpc>
            </a:pPr>
            <a:r>
              <a:rPr sz="24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Parrot</a:t>
            </a:r>
            <a:r>
              <a:rPr sz="2450" spc="-1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p=new</a:t>
            </a:r>
            <a:r>
              <a:rPr sz="2450" spc="-5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Parrot(); p.speak();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467995">
              <a:lnSpc>
                <a:spcPct val="100000"/>
              </a:lnSpc>
              <a:spcBef>
                <a:spcPts val="860"/>
              </a:spcBef>
            </a:pPr>
            <a:r>
              <a:rPr sz="2450" spc="-1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p.fly();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50" spc="-50" dirty="0">
                <a:solidFill>
                  <a:srgbClr val="245796"/>
                </a:solidFill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9954042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Multilevel</a:t>
            </a:r>
            <a:r>
              <a:rPr sz="6900" spc="-25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Inheritance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1076272" y="2713919"/>
            <a:ext cx="8696325" cy="27400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51000"/>
              </a:lnSpc>
              <a:spcBef>
                <a:spcPts val="65"/>
              </a:spcBef>
            </a:pP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950" spc="78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78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3950" spc="78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inheritance,</a:t>
            </a:r>
            <a:r>
              <a:rPr sz="3950" spc="79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950" spc="79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subclass</a:t>
            </a:r>
            <a:r>
              <a:rPr sz="3950" spc="78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inherited</a:t>
            </a:r>
            <a:r>
              <a:rPr sz="3950" spc="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950" spc="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3950" spc="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subclass</a:t>
            </a:r>
            <a:r>
              <a:rPr sz="3950" spc="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950" spc="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creates</a:t>
            </a:r>
            <a:r>
              <a:rPr sz="3950" spc="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chaining</a:t>
            </a:r>
            <a:r>
              <a:rPr sz="395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inheritance.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027027" y="2983648"/>
            <a:ext cx="4718685" cy="6559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300" spc="-2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Bird{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326390">
              <a:lnSpc>
                <a:spcPct val="100000"/>
              </a:lnSpc>
            </a:pPr>
            <a:r>
              <a:rPr sz="3300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3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Parrot</a:t>
            </a:r>
            <a:r>
              <a:rPr sz="33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extends</a:t>
            </a:r>
            <a:r>
              <a:rPr sz="33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Bird{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3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3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Eagle</a:t>
            </a:r>
            <a:r>
              <a:rPr sz="33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extends</a:t>
            </a:r>
            <a:r>
              <a:rPr sz="33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Parrot</a:t>
            </a:r>
            <a:r>
              <a:rPr sz="33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3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3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3300" spc="-3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main()</a:t>
            </a:r>
            <a:r>
              <a:rPr sz="3300" spc="-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300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3755" y="5795006"/>
            <a:ext cx="7390769" cy="45033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10931604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Hierarchical</a:t>
            </a:r>
            <a:r>
              <a:rPr sz="6900" spc="-30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Inheritance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1076272" y="2713919"/>
            <a:ext cx="8696325" cy="1830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950" spc="28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28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hierarchical</a:t>
            </a:r>
            <a:r>
              <a:rPr sz="3950" spc="29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inherence,</a:t>
            </a:r>
            <a:r>
              <a:rPr sz="3950" spc="28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950" spc="29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950" spc="29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2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classes</a:t>
            </a:r>
            <a:r>
              <a:rPr sz="39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inherit</a:t>
            </a:r>
            <a:r>
              <a:rPr sz="39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950" spc="-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3950" spc="-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class.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251575" y="2705541"/>
            <a:ext cx="5657215" cy="8331200"/>
          </a:xfrm>
          <a:prstGeom prst="rect">
            <a:avLst/>
          </a:prstGeom>
        </p:spPr>
        <p:txBody>
          <a:bodyPr vert="horz" wrap="square" lIns="0" tIns="302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80"/>
              </a:spcBef>
            </a:pPr>
            <a:r>
              <a:rPr sz="3600" b="1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600" b="1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3600" b="1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90"/>
              </a:spcBef>
            </a:pPr>
            <a:r>
              <a:rPr sz="3600" b="1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600" b="1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600" b="1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Peter</a:t>
            </a:r>
            <a:r>
              <a:rPr sz="3600" b="1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extends</a:t>
            </a:r>
            <a:r>
              <a:rPr sz="3600" b="1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36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3600" b="1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3600" b="1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600" b="1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James</a:t>
            </a:r>
            <a:r>
              <a:rPr sz="3600" b="1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extends</a:t>
            </a:r>
            <a:r>
              <a:rPr sz="3600" b="1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36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600" b="1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3600" b="1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void main()</a:t>
            </a:r>
            <a:r>
              <a:rPr sz="3600" b="1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3600" b="1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691" y="5078798"/>
            <a:ext cx="8152212" cy="46365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10931604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Hierarchical</a:t>
            </a:r>
            <a:r>
              <a:rPr sz="6900" spc="-30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Inheritance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1076272" y="2713919"/>
            <a:ext cx="8696325" cy="726313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577850" marR="5080" indent="-565785" algn="just">
              <a:lnSpc>
                <a:spcPct val="151000"/>
              </a:lnSpc>
              <a:spcBef>
                <a:spcPts val="65"/>
              </a:spcBef>
              <a:buFont typeface="Arial MT"/>
              <a:buChar char="•"/>
              <a:tabLst>
                <a:tab pos="577850" algn="l"/>
              </a:tabLst>
            </a:pPr>
            <a:r>
              <a:rPr sz="39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94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3950" spc="9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keyword</a:t>
            </a:r>
            <a:r>
              <a:rPr sz="3950" spc="9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950" spc="9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950" spc="9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950" spc="9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denote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instant</a:t>
            </a:r>
            <a:r>
              <a:rPr sz="3950" spc="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3950" spc="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950" spc="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3950" spc="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950" spc="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current</a:t>
            </a:r>
            <a:r>
              <a:rPr sz="3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3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class.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marR="5715" indent="-565785" algn="just">
              <a:lnSpc>
                <a:spcPct val="149000"/>
              </a:lnSpc>
              <a:spcBef>
                <a:spcPts val="25"/>
              </a:spcBef>
              <a:buFont typeface="Arial MT"/>
              <a:buChar char="•"/>
              <a:tabLst>
                <a:tab pos="577850" algn="l"/>
                <a:tab pos="704215" algn="l"/>
              </a:tabLst>
            </a:pPr>
            <a:r>
              <a:rPr sz="3950" dirty="0">
                <a:latin typeface="Times New Roman" panose="02020603050405020304"/>
                <a:cs typeface="Times New Roman" panose="02020603050405020304"/>
              </a:rPr>
              <a:t>	It</a:t>
            </a:r>
            <a:r>
              <a:rPr sz="39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9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invoke</a:t>
            </a:r>
            <a:r>
              <a:rPr sz="39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superclass</a:t>
            </a:r>
            <a:r>
              <a:rPr sz="3950" spc="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superclass</a:t>
            </a:r>
            <a:r>
              <a:rPr sz="3950" spc="-2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constructor</a:t>
            </a:r>
            <a:r>
              <a:rPr sz="3950" spc="-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3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class.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00" marR="4615815" indent="565150">
              <a:lnSpc>
                <a:spcPct val="151000"/>
              </a:lnSpc>
              <a:spcBef>
                <a:spcPts val="30"/>
              </a:spcBef>
              <a:buFont typeface="Arial MT"/>
              <a:buChar char="•"/>
              <a:tabLst>
                <a:tab pos="577850" algn="l"/>
              </a:tabLst>
            </a:pP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Syntax: </a:t>
            </a:r>
            <a:r>
              <a:rPr sz="39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Super.varName super.methodName;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845546" y="2771718"/>
            <a:ext cx="6054090" cy="836168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Parent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326390">
              <a:lnSpc>
                <a:spcPct val="100000"/>
              </a:lnSpc>
              <a:spcBef>
                <a:spcPts val="940"/>
              </a:spcBef>
            </a:pP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Parent()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326390">
              <a:lnSpc>
                <a:spcPct val="100000"/>
              </a:lnSpc>
              <a:spcBef>
                <a:spcPts val="935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640715">
              <a:lnSpc>
                <a:spcPct val="100000"/>
              </a:lnSpc>
              <a:spcBef>
                <a:spcPts val="86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print("This</a:t>
            </a:r>
            <a:r>
              <a:rPr sz="24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24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4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constructor");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326390">
              <a:lnSpc>
                <a:spcPct val="100000"/>
              </a:lnSpc>
              <a:spcBef>
                <a:spcPts val="92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extends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Parent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326390">
              <a:lnSpc>
                <a:spcPct val="100000"/>
              </a:lnSpc>
              <a:spcBef>
                <a:spcPts val="860"/>
              </a:spcBef>
            </a:pPr>
            <a:r>
              <a:rPr sz="24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Child():super()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326390">
              <a:lnSpc>
                <a:spcPct val="100000"/>
              </a:lnSpc>
              <a:spcBef>
                <a:spcPts val="92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640715">
              <a:lnSpc>
                <a:spcPct val="100000"/>
              </a:lnSpc>
              <a:spcBef>
                <a:spcPts val="935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print("This</a:t>
            </a:r>
            <a:r>
              <a:rPr sz="24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sub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constructor");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326390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245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main()</a:t>
            </a:r>
            <a:r>
              <a:rPr sz="245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4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4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Child();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8928733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Method </a:t>
            </a:r>
            <a:r>
              <a:rPr sz="6900" spc="-10" dirty="0">
                <a:solidFill>
                  <a:srgbClr val="245796"/>
                </a:solidFill>
              </a:rPr>
              <a:t>Overriding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1076272" y="2759990"/>
            <a:ext cx="8566150" cy="198564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77850" marR="5080" indent="-565785" algn="just">
              <a:lnSpc>
                <a:spcPct val="130000"/>
              </a:lnSpc>
              <a:spcBef>
                <a:spcPts val="70"/>
              </a:spcBef>
              <a:buSzPts val="750"/>
              <a:buFont typeface="Arial MT"/>
              <a:buChar char="•"/>
              <a:tabLst>
                <a:tab pos="577850" algn="l"/>
              </a:tabLst>
            </a:pPr>
            <a:r>
              <a:rPr sz="33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300" spc="1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300" spc="1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declare</a:t>
            </a:r>
            <a:r>
              <a:rPr sz="3300" spc="1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spc="1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3300" spc="1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300" spc="1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300" spc="1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subclass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,  which</a:t>
            </a:r>
            <a:r>
              <a:rPr sz="33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3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previously  defined</a:t>
            </a:r>
            <a:r>
              <a:rPr sz="33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3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superclass</a:t>
            </a:r>
            <a:r>
              <a:rPr sz="33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3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33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3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3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overriding</a:t>
            </a:r>
            <a:r>
              <a:rPr sz="3300" spc="-10" dirty="0">
                <a:latin typeface="Times New Roman" panose="02020603050405020304"/>
                <a:cs typeface="Times New Roman" panose="02020603050405020304"/>
              </a:rPr>
              <a:t>.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272" y="5360958"/>
            <a:ext cx="8566150" cy="19932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77850" marR="5080" indent="-565785" algn="just">
              <a:lnSpc>
                <a:spcPct val="130000"/>
              </a:lnSpc>
              <a:spcBef>
                <a:spcPts val="125"/>
              </a:spcBef>
              <a:buChar char="•"/>
              <a:tabLst>
                <a:tab pos="577850" algn="l"/>
                <a:tab pos="682625" algn="l"/>
              </a:tabLst>
            </a:pPr>
            <a:r>
              <a:rPr sz="750" dirty="0">
                <a:latin typeface="Arial MT"/>
                <a:cs typeface="Arial MT"/>
              </a:rPr>
              <a:t>	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subclass</a:t>
            </a:r>
            <a:r>
              <a:rPr sz="33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3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3300" spc="4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spc="4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3300" spc="4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300" spc="4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2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providing</a:t>
            </a:r>
            <a:r>
              <a:rPr sz="3300" spc="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300" spc="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own</a:t>
            </a:r>
            <a:r>
              <a:rPr sz="3300" spc="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implementation,</a:t>
            </a:r>
            <a:r>
              <a:rPr sz="3300" spc="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300" spc="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already</a:t>
            </a:r>
            <a:r>
              <a:rPr sz="33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exists</a:t>
            </a:r>
            <a:r>
              <a:rPr sz="33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3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0" dirty="0">
                <a:latin typeface="Times New Roman" panose="02020603050405020304"/>
                <a:cs typeface="Times New Roman" panose="02020603050405020304"/>
              </a:rPr>
              <a:t>superclass.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6272" y="7989569"/>
            <a:ext cx="8566150" cy="198056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77850" marR="5080" indent="-565785" algn="just">
              <a:lnSpc>
                <a:spcPct val="130000"/>
              </a:lnSpc>
              <a:spcBef>
                <a:spcPts val="60"/>
              </a:spcBef>
              <a:buSzPts val="750"/>
              <a:buFont typeface="Arial MT"/>
              <a:buChar char="•"/>
              <a:tabLst>
                <a:tab pos="577850" algn="l"/>
              </a:tabLst>
            </a:pPr>
            <a:r>
              <a:rPr sz="33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3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3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superclass</a:t>
            </a:r>
            <a:r>
              <a:rPr sz="33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3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3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0" dirty="0">
                <a:latin typeface="Times New Roman" panose="02020603050405020304"/>
                <a:cs typeface="Times New Roman" panose="02020603050405020304"/>
              </a:rPr>
              <a:t>method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overridden,</a:t>
            </a:r>
            <a:r>
              <a:rPr sz="3300" spc="2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00" spc="2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300" spc="2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300" spc="2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spc="2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subclass</a:t>
            </a:r>
            <a:r>
              <a:rPr sz="3300" spc="2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3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3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0" dirty="0">
                <a:latin typeface="Times New Roman" panose="02020603050405020304"/>
                <a:cs typeface="Times New Roman" panose="02020603050405020304"/>
              </a:rPr>
              <a:t>overriding.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134720" y="2771718"/>
            <a:ext cx="4323715" cy="7378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6230" marR="2369820" indent="-304165">
              <a:lnSpc>
                <a:spcPct val="132000"/>
              </a:lnSpc>
              <a:spcBef>
                <a:spcPts val="95"/>
              </a:spcBef>
            </a:pPr>
            <a:r>
              <a:rPr sz="2450" dirty="0">
                <a:latin typeface="Georgia" panose="02040502050405020303"/>
                <a:cs typeface="Georgia" panose="02040502050405020303"/>
              </a:rPr>
              <a:t>class</a:t>
            </a:r>
            <a:r>
              <a:rPr sz="2450" spc="10" dirty="0"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latin typeface="Georgia" panose="02040502050405020303"/>
                <a:cs typeface="Georgia" panose="02040502050405020303"/>
              </a:rPr>
              <a:t>Human{ </a:t>
            </a: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void </a:t>
            </a:r>
            <a:r>
              <a:rPr sz="2450" spc="-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run()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240030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{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467995">
              <a:lnSpc>
                <a:spcPct val="100000"/>
              </a:lnSpc>
              <a:spcBef>
                <a:spcPts val="935"/>
              </a:spcBef>
            </a:pP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print("Human</a:t>
            </a:r>
            <a:r>
              <a:rPr sz="2450" spc="-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is</a:t>
            </a:r>
            <a:r>
              <a:rPr sz="2450" spc="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running");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240030">
              <a:lnSpc>
                <a:spcPct val="100000"/>
              </a:lnSpc>
              <a:spcBef>
                <a:spcPts val="860"/>
              </a:spcBef>
            </a:pPr>
            <a:r>
              <a:rPr sz="2450" spc="-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50" spc="-50" dirty="0"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316230" marR="508635" indent="-304165">
              <a:lnSpc>
                <a:spcPct val="132000"/>
              </a:lnSpc>
            </a:pPr>
            <a:r>
              <a:rPr sz="2450" dirty="0">
                <a:latin typeface="Georgia" panose="02040502050405020303"/>
                <a:cs typeface="Georgia" panose="02040502050405020303"/>
              </a:rPr>
              <a:t>class Man</a:t>
            </a:r>
            <a:r>
              <a:rPr sz="2450" spc="5" dirty="0"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latin typeface="Georgia" panose="02040502050405020303"/>
                <a:cs typeface="Georgia" panose="02040502050405020303"/>
              </a:rPr>
              <a:t>extends </a:t>
            </a:r>
            <a:r>
              <a:rPr sz="2450" spc="-10" dirty="0">
                <a:latin typeface="Georgia" panose="02040502050405020303"/>
                <a:cs typeface="Georgia" panose="02040502050405020303"/>
              </a:rPr>
              <a:t>Human{ </a:t>
            </a: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void </a:t>
            </a:r>
            <a:r>
              <a:rPr sz="2450" spc="-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run(){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467995">
              <a:lnSpc>
                <a:spcPct val="100000"/>
              </a:lnSpc>
              <a:spcBef>
                <a:spcPts val="940"/>
              </a:spcBef>
            </a:pP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print("Boy</a:t>
            </a:r>
            <a:r>
              <a:rPr sz="2450" spc="2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is</a:t>
            </a:r>
            <a:r>
              <a:rPr sz="2450" spc="1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running");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240030">
              <a:lnSpc>
                <a:spcPct val="100000"/>
              </a:lnSpc>
              <a:spcBef>
                <a:spcPts val="855"/>
              </a:spcBef>
            </a:pPr>
            <a:r>
              <a:rPr sz="2450" spc="-5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50" spc="-50" dirty="0"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dirty="0">
                <a:latin typeface="Georgia" panose="02040502050405020303"/>
                <a:cs typeface="Georgia" panose="02040502050405020303"/>
              </a:rPr>
              <a:t>void </a:t>
            </a:r>
            <a:r>
              <a:rPr sz="2450" spc="-10" dirty="0">
                <a:latin typeface="Georgia" panose="02040502050405020303"/>
                <a:cs typeface="Georgia" panose="02040502050405020303"/>
              </a:rPr>
              <a:t>main(){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467995" marR="889635">
              <a:lnSpc>
                <a:spcPct val="132000"/>
              </a:lnSpc>
            </a:pPr>
            <a:r>
              <a:rPr sz="2450" dirty="0">
                <a:latin typeface="Georgia" panose="02040502050405020303"/>
                <a:cs typeface="Georgia" panose="02040502050405020303"/>
              </a:rPr>
              <a:t>Man</a:t>
            </a:r>
            <a:r>
              <a:rPr sz="2450" spc="5" dirty="0"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latin typeface="Georgia" panose="02040502050405020303"/>
                <a:cs typeface="Georgia" panose="02040502050405020303"/>
              </a:rPr>
              <a:t>m</a:t>
            </a:r>
            <a:r>
              <a:rPr sz="2450" spc="-5" dirty="0">
                <a:latin typeface="Georgia" panose="02040502050405020303"/>
                <a:cs typeface="Georgia" panose="02040502050405020303"/>
              </a:rPr>
              <a:t> </a:t>
            </a:r>
            <a:r>
              <a:rPr sz="2450" dirty="0">
                <a:latin typeface="Georgia" panose="02040502050405020303"/>
                <a:cs typeface="Georgia" panose="02040502050405020303"/>
              </a:rPr>
              <a:t>= new</a:t>
            </a:r>
            <a:r>
              <a:rPr sz="2450" spc="5" dirty="0">
                <a:latin typeface="Georgia" panose="02040502050405020303"/>
                <a:cs typeface="Georgia" panose="02040502050405020303"/>
              </a:rPr>
              <a:t> </a:t>
            </a:r>
            <a:r>
              <a:rPr sz="2450" spc="-10" dirty="0">
                <a:latin typeface="Georgia" panose="02040502050405020303"/>
                <a:cs typeface="Georgia" panose="02040502050405020303"/>
              </a:rPr>
              <a:t>Man(); m.run();</a:t>
            </a:r>
            <a:endParaRPr sz="24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450" spc="-50" dirty="0">
                <a:latin typeface="Georgia" panose="02040502050405020303"/>
                <a:cs typeface="Georgia" panose="02040502050405020303"/>
              </a:rPr>
              <a:t>}</a:t>
            </a:r>
            <a:endParaRPr sz="245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16784410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Method Overriding</a:t>
            </a:r>
            <a:r>
              <a:rPr sz="6900" spc="5" dirty="0">
                <a:solidFill>
                  <a:srgbClr val="245796"/>
                </a:solidFill>
              </a:rPr>
              <a:t> </a:t>
            </a:r>
            <a:r>
              <a:rPr sz="6900" dirty="0">
                <a:solidFill>
                  <a:srgbClr val="245796"/>
                </a:solidFill>
              </a:rPr>
              <a:t>using super</a:t>
            </a:r>
            <a:r>
              <a:rPr sz="6900" spc="5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keyword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1076272" y="2705541"/>
            <a:ext cx="8566785" cy="7504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 algn="just">
              <a:lnSpc>
                <a:spcPct val="153000"/>
              </a:lnSpc>
              <a:spcBef>
                <a:spcPts val="90"/>
              </a:spcBef>
              <a:buSzPts val="750"/>
              <a:buFont typeface="Arial MT"/>
              <a:buChar char="•"/>
              <a:tabLst>
                <a:tab pos="577850" algn="l"/>
              </a:tabLst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600" spc="2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6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invoke</a:t>
            </a:r>
            <a:r>
              <a:rPr sz="3600" spc="2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600" spc="2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3600" spc="2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600" spc="2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method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3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creating</a:t>
            </a:r>
            <a:r>
              <a:rPr sz="3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object.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370"/>
              </a:spcBef>
              <a:buFont typeface="Arial MT"/>
              <a:buChar char="•"/>
            </a:pP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 algn="just">
              <a:lnSpc>
                <a:spcPct val="151000"/>
              </a:lnSpc>
              <a:spcBef>
                <a:spcPts val="5"/>
              </a:spcBef>
              <a:buSzPts val="750"/>
              <a:buFont typeface="Arial MT"/>
              <a:buChar char="•"/>
              <a:tabLst>
                <a:tab pos="577850" algn="l"/>
              </a:tabLst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6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6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6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36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6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6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6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3600" spc="1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keyword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600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subclass.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465"/>
              </a:spcBef>
              <a:buFont typeface="Arial MT"/>
              <a:buChar char="•"/>
            </a:pP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 algn="just">
              <a:lnSpc>
                <a:spcPct val="151000"/>
              </a:lnSpc>
              <a:buSzPts val="750"/>
              <a:buFont typeface="Arial MT"/>
              <a:buChar char="•"/>
              <a:tabLst>
                <a:tab pos="577850" algn="l"/>
              </a:tabLst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600" spc="3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3600" spc="3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600" spc="3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600" spc="3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member</a:t>
            </a:r>
            <a:r>
              <a:rPr sz="3600" spc="3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600" spc="3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6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6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6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6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subclass</a:t>
            </a:r>
            <a:r>
              <a:rPr sz="36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6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6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6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super 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keyword.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65420" y="2790146"/>
            <a:ext cx="6263640" cy="779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245" marR="4440555" indent="-424180">
              <a:lnSpc>
                <a:spcPct val="128000"/>
              </a:lnSpc>
              <a:spcBef>
                <a:spcPts val="100"/>
              </a:spcBef>
            </a:pPr>
            <a:r>
              <a:rPr sz="2300" dirty="0">
                <a:latin typeface="Georgia" panose="02040502050405020303"/>
                <a:cs typeface="Georgia" panose="02040502050405020303"/>
              </a:rPr>
              <a:t>class</a:t>
            </a:r>
            <a:r>
              <a:rPr sz="2300" spc="-4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Human{ </a:t>
            </a:r>
            <a:r>
              <a:rPr sz="2300" dirty="0">
                <a:latin typeface="Georgia" panose="02040502050405020303"/>
                <a:cs typeface="Georgia" panose="02040502050405020303"/>
              </a:rPr>
              <a:t>void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20" dirty="0">
                <a:latin typeface="Georgia" panose="02040502050405020303"/>
                <a:cs typeface="Georgia" panose="02040502050405020303"/>
              </a:rPr>
              <a:t>run()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224155">
              <a:lnSpc>
                <a:spcPct val="100000"/>
              </a:lnSpc>
              <a:spcBef>
                <a:spcPts val="880"/>
              </a:spcBef>
            </a:pPr>
            <a:r>
              <a:rPr sz="2300" spc="-50" dirty="0">
                <a:latin typeface="Georgia" panose="02040502050405020303"/>
                <a:cs typeface="Georgia" panose="02040502050405020303"/>
              </a:rPr>
              <a:t>{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436245">
              <a:lnSpc>
                <a:spcPct val="100000"/>
              </a:lnSpc>
              <a:spcBef>
                <a:spcPts val="860"/>
              </a:spcBef>
            </a:pPr>
            <a:r>
              <a:rPr sz="2300" dirty="0">
                <a:latin typeface="Georgia" panose="02040502050405020303"/>
                <a:cs typeface="Georgia" panose="02040502050405020303"/>
              </a:rPr>
              <a:t>print("Human</a:t>
            </a:r>
            <a:r>
              <a:rPr sz="2300" spc="-3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is</a:t>
            </a:r>
            <a:r>
              <a:rPr sz="2300" spc="-2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running");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224155">
              <a:lnSpc>
                <a:spcPct val="100000"/>
              </a:lnSpc>
              <a:spcBef>
                <a:spcPts val="780"/>
              </a:spcBef>
            </a:pPr>
            <a:r>
              <a:rPr sz="2300" spc="-50" dirty="0">
                <a:latin typeface="Georgia" panose="02040502050405020303"/>
                <a:cs typeface="Georgia" panose="02040502050405020303"/>
              </a:rPr>
              <a:t>}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300" spc="-50" dirty="0">
                <a:latin typeface="Georgia" panose="02040502050405020303"/>
                <a:cs typeface="Georgia" panose="02040502050405020303"/>
              </a:rPr>
              <a:t>}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436245" marR="2706370" indent="-424180">
              <a:lnSpc>
                <a:spcPct val="131000"/>
              </a:lnSpc>
              <a:spcBef>
                <a:spcPts val="20"/>
              </a:spcBef>
            </a:pPr>
            <a:r>
              <a:rPr sz="2300" dirty="0">
                <a:latin typeface="Georgia" panose="02040502050405020303"/>
                <a:cs typeface="Georgia" panose="02040502050405020303"/>
              </a:rPr>
              <a:t>class</a:t>
            </a:r>
            <a:r>
              <a:rPr sz="2300" spc="-3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Man</a:t>
            </a:r>
            <a:r>
              <a:rPr sz="2300" spc="-3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extends</a:t>
            </a:r>
            <a:r>
              <a:rPr sz="2300" spc="-2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Human{ </a:t>
            </a:r>
            <a:r>
              <a:rPr sz="2300" dirty="0">
                <a:latin typeface="Georgia" panose="02040502050405020303"/>
                <a:cs typeface="Georgia" panose="02040502050405020303"/>
              </a:rPr>
              <a:t>void 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run(){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507365">
              <a:lnSpc>
                <a:spcPct val="100000"/>
              </a:lnSpc>
              <a:spcBef>
                <a:spcPts val="780"/>
              </a:spcBef>
            </a:pPr>
            <a:r>
              <a:rPr sz="2300" spc="-10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super.run();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436245">
              <a:lnSpc>
                <a:spcPct val="100000"/>
              </a:lnSpc>
              <a:spcBef>
                <a:spcPts val="880"/>
              </a:spcBef>
            </a:pPr>
            <a:r>
              <a:rPr sz="2300" dirty="0">
                <a:latin typeface="Georgia" panose="02040502050405020303"/>
                <a:cs typeface="Georgia" panose="02040502050405020303"/>
              </a:rPr>
              <a:t>print("Boy</a:t>
            </a:r>
            <a:r>
              <a:rPr sz="2300" spc="-3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is</a:t>
            </a:r>
            <a:r>
              <a:rPr sz="2300" spc="-3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running");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224155">
              <a:lnSpc>
                <a:spcPct val="100000"/>
              </a:lnSpc>
              <a:spcBef>
                <a:spcPts val="860"/>
              </a:spcBef>
            </a:pPr>
            <a:r>
              <a:rPr sz="2300" spc="-50" dirty="0">
                <a:latin typeface="Georgia" panose="02040502050405020303"/>
                <a:cs typeface="Georgia" panose="02040502050405020303"/>
              </a:rPr>
              <a:t>}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300" spc="-50" dirty="0">
                <a:latin typeface="Georgia" panose="02040502050405020303"/>
                <a:cs typeface="Georgia" panose="02040502050405020303"/>
              </a:rPr>
              <a:t>}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300" dirty="0">
                <a:latin typeface="Georgia" panose="02040502050405020303"/>
                <a:cs typeface="Georgia" panose="02040502050405020303"/>
              </a:rPr>
              <a:t>void 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main(){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436245">
              <a:lnSpc>
                <a:spcPct val="100000"/>
              </a:lnSpc>
              <a:spcBef>
                <a:spcPts val="880"/>
              </a:spcBef>
            </a:pPr>
            <a:r>
              <a:rPr sz="2300" dirty="0">
                <a:latin typeface="Georgia" panose="02040502050405020303"/>
                <a:cs typeface="Georgia" panose="02040502050405020303"/>
              </a:rPr>
              <a:t>Man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m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=</a:t>
            </a:r>
            <a:r>
              <a:rPr sz="2300" spc="-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new 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Man();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436245" marR="5080">
              <a:lnSpc>
                <a:spcPts val="3620"/>
              </a:lnSpc>
              <a:spcBef>
                <a:spcPts val="185"/>
              </a:spcBef>
            </a:pPr>
            <a:r>
              <a:rPr sz="2300" dirty="0">
                <a:latin typeface="Georgia" panose="02040502050405020303"/>
                <a:cs typeface="Georgia" panose="02040502050405020303"/>
              </a:rPr>
              <a:t>//This</a:t>
            </a:r>
            <a:r>
              <a:rPr sz="2300" spc="-2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will</a:t>
            </a:r>
            <a:r>
              <a:rPr sz="2300" spc="-2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call</a:t>
            </a:r>
            <a:r>
              <a:rPr sz="2300" spc="-2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the</a:t>
            </a:r>
            <a:r>
              <a:rPr sz="2300" spc="-2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child</a:t>
            </a:r>
            <a:r>
              <a:rPr sz="2300" spc="-1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class</a:t>
            </a:r>
            <a:r>
              <a:rPr sz="2300" spc="-2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version</a:t>
            </a:r>
            <a:r>
              <a:rPr sz="2300" spc="-25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dirty="0">
                <a:latin typeface="Georgia" panose="02040502050405020303"/>
                <a:cs typeface="Georgia" panose="02040502050405020303"/>
              </a:rPr>
              <a:t>of</a:t>
            </a:r>
            <a:r>
              <a:rPr sz="2300" spc="-20" dirty="0">
                <a:latin typeface="Georgia" panose="02040502050405020303"/>
                <a:cs typeface="Georgia" panose="02040502050405020303"/>
              </a:rPr>
              <a:t> </a:t>
            </a:r>
            <a:r>
              <a:rPr sz="2300" spc="-10" dirty="0">
                <a:latin typeface="Georgia" panose="02040502050405020303"/>
                <a:cs typeface="Georgia" panose="02040502050405020303"/>
              </a:rPr>
              <a:t>eat() m.run();</a:t>
            </a:r>
            <a:endParaRPr sz="23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300" spc="-50" dirty="0">
                <a:latin typeface="Georgia" panose="02040502050405020303"/>
                <a:cs typeface="Georgia" panose="02040502050405020303"/>
              </a:rPr>
              <a:t>}</a:t>
            </a:r>
            <a:endParaRPr sz="23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11228139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Dart</a:t>
            </a:r>
            <a:r>
              <a:rPr sz="6900" spc="-5" dirty="0">
                <a:solidFill>
                  <a:srgbClr val="245796"/>
                </a:solidFill>
              </a:rPr>
              <a:t> </a:t>
            </a:r>
            <a:r>
              <a:rPr sz="6900" dirty="0">
                <a:solidFill>
                  <a:srgbClr val="245796"/>
                </a:solidFill>
              </a:rPr>
              <a:t>Getters</a:t>
            </a:r>
            <a:r>
              <a:rPr sz="6900" spc="10" dirty="0">
                <a:solidFill>
                  <a:srgbClr val="245796"/>
                </a:solidFill>
              </a:rPr>
              <a:t> </a:t>
            </a:r>
            <a:r>
              <a:rPr sz="6900" dirty="0">
                <a:solidFill>
                  <a:srgbClr val="245796"/>
                </a:solidFill>
              </a:rPr>
              <a:t>and</a:t>
            </a:r>
            <a:r>
              <a:rPr sz="6900" spc="10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Setters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1076272" y="2741979"/>
            <a:ext cx="8566785" cy="7954009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577850" marR="5715" indent="-565785" algn="just">
              <a:lnSpc>
                <a:spcPct val="141000"/>
              </a:lnSpc>
              <a:spcBef>
                <a:spcPts val="145"/>
              </a:spcBef>
              <a:buSzPts val="750"/>
              <a:buFont typeface="Arial MT"/>
              <a:buChar char="•"/>
              <a:tabLst>
                <a:tab pos="577850" algn="l"/>
              </a:tabLst>
            </a:pPr>
            <a:r>
              <a:rPr sz="3350" dirty="0">
                <a:latin typeface="Times New Roman" panose="02020603050405020304"/>
                <a:cs typeface="Times New Roman" panose="02020603050405020304"/>
              </a:rPr>
              <a:t>Getters</a:t>
            </a:r>
            <a:r>
              <a:rPr sz="3350" spc="43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50" spc="4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setters</a:t>
            </a:r>
            <a:r>
              <a:rPr sz="3350" spc="4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350" spc="4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50" spc="4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special</a:t>
            </a:r>
            <a:r>
              <a:rPr sz="3350" spc="44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class </a:t>
            </a:r>
            <a:r>
              <a:rPr sz="33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350" spc="44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35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35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35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5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335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5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335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10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3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object's</a:t>
            </a:r>
            <a:r>
              <a:rPr sz="33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10" dirty="0">
                <a:latin typeface="Times New Roman" panose="02020603050405020304"/>
                <a:cs typeface="Times New Roman" panose="02020603050405020304"/>
              </a:rPr>
              <a:t>properties.</a:t>
            </a: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30"/>
              </a:spcBef>
              <a:buFont typeface="Arial MT"/>
              <a:buChar char="•"/>
            </a:pP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 algn="just">
              <a:lnSpc>
                <a:spcPct val="142000"/>
              </a:lnSpc>
              <a:buSzPts val="750"/>
              <a:buFont typeface="Arial MT"/>
              <a:buChar char="•"/>
              <a:tabLst>
                <a:tab pos="577850" algn="l"/>
              </a:tabLst>
            </a:pPr>
            <a:r>
              <a:rPr sz="33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5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getter</a:t>
            </a:r>
            <a:r>
              <a:rPr sz="335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35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35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35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5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reads</a:t>
            </a:r>
            <a:r>
              <a:rPr sz="335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5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10" dirty="0">
                <a:latin typeface="Times New Roman" panose="02020603050405020304"/>
                <a:cs typeface="Times New Roman" panose="02020603050405020304"/>
              </a:rPr>
              <a:t>value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35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5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variable</a:t>
            </a:r>
            <a:r>
              <a:rPr sz="335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35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retrieve</a:t>
            </a:r>
            <a:r>
              <a:rPr sz="335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5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35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5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10" dirty="0">
                <a:latin typeface="Times New Roman" panose="02020603050405020304"/>
                <a:cs typeface="Times New Roman" panose="02020603050405020304"/>
              </a:rPr>
              <a:t>setter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35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35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35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5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35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35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initialize</a:t>
            </a:r>
            <a:r>
              <a:rPr sz="335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10" dirty="0">
                <a:latin typeface="Times New Roman" panose="02020603050405020304"/>
                <a:cs typeface="Times New Roman" panose="02020603050405020304"/>
              </a:rPr>
              <a:t>respective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3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10" dirty="0">
                <a:latin typeface="Times New Roman" panose="02020603050405020304"/>
                <a:cs typeface="Times New Roman" panose="02020603050405020304"/>
              </a:rPr>
              <a:t>fields.</a:t>
            </a: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925"/>
              </a:spcBef>
              <a:buFont typeface="Arial MT"/>
              <a:buChar char="•"/>
            </a:pP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 algn="just">
              <a:lnSpc>
                <a:spcPct val="139000"/>
              </a:lnSpc>
              <a:buSzPts val="750"/>
              <a:buFont typeface="Arial MT"/>
              <a:buChar char="•"/>
              <a:tabLst>
                <a:tab pos="577850" algn="l"/>
              </a:tabLst>
            </a:pPr>
            <a:r>
              <a:rPr sz="335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350" spc="1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default,</a:t>
            </a:r>
            <a:r>
              <a:rPr sz="3350" spc="15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350" spc="16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classes</a:t>
            </a:r>
            <a:r>
              <a:rPr sz="3350" spc="16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350" spc="16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associated</a:t>
            </a:r>
            <a:r>
              <a:rPr sz="3350" spc="16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350" spc="-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33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getter</a:t>
            </a:r>
            <a:r>
              <a:rPr sz="3350" spc="3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50" spc="3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setter</a:t>
            </a:r>
            <a:r>
              <a:rPr sz="3350" spc="3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method.</a:t>
            </a:r>
            <a:endParaRPr sz="33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65420" y="2778419"/>
            <a:ext cx="4343400" cy="767778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1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1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150" spc="-50" dirty="0">
                <a:latin typeface="Times New Roman" panose="02020603050405020304"/>
                <a:cs typeface="Times New Roman" panose="02020603050405020304"/>
              </a:rPr>
              <a:t> {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692785" marR="1864360">
              <a:lnSpc>
                <a:spcPct val="130000"/>
              </a:lnSpc>
              <a:spcBef>
                <a:spcPts val="20"/>
              </a:spcBef>
            </a:pPr>
            <a:r>
              <a:rPr sz="2150" dirty="0"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21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latin typeface="Times New Roman" panose="02020603050405020304"/>
                <a:cs typeface="Times New Roman" panose="02020603050405020304"/>
              </a:rPr>
              <a:t>stdName;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21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latin typeface="Times New Roman" panose="02020603050405020304"/>
                <a:cs typeface="Times New Roman" panose="02020603050405020304"/>
              </a:rPr>
              <a:t>branch;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21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latin typeface="Times New Roman" panose="02020603050405020304"/>
                <a:cs typeface="Times New Roman" panose="02020603050405020304"/>
              </a:rPr>
              <a:t>stdAge;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624840">
              <a:lnSpc>
                <a:spcPct val="100000"/>
              </a:lnSpc>
              <a:spcBef>
                <a:spcPts val="800"/>
              </a:spcBef>
            </a:pPr>
            <a:r>
              <a:rPr sz="21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21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2150" spc="-4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std_name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897255">
              <a:lnSpc>
                <a:spcPct val="100000"/>
              </a:lnSpc>
              <a:spcBef>
                <a:spcPts val="705"/>
              </a:spcBef>
            </a:pPr>
            <a:r>
              <a:rPr sz="21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897255">
              <a:lnSpc>
                <a:spcPct val="100000"/>
              </a:lnSpc>
              <a:spcBef>
                <a:spcPts val="805"/>
              </a:spcBef>
            </a:pPr>
            <a:r>
              <a:rPr sz="21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2150" spc="-5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stdName;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897255">
              <a:lnSpc>
                <a:spcPct val="100000"/>
              </a:lnSpc>
              <a:spcBef>
                <a:spcPts val="725"/>
              </a:spcBef>
            </a:pPr>
            <a:r>
              <a:rPr sz="21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624840">
              <a:lnSpc>
                <a:spcPct val="100000"/>
              </a:lnSpc>
              <a:spcBef>
                <a:spcPts val="805"/>
              </a:spcBef>
            </a:pPr>
            <a:r>
              <a:rPr sz="21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2150" spc="-2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150" spc="-1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std_name(String</a:t>
            </a:r>
            <a:r>
              <a:rPr sz="2150" spc="-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name)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169670">
              <a:lnSpc>
                <a:spcPct val="100000"/>
              </a:lnSpc>
              <a:spcBef>
                <a:spcPts val="705"/>
              </a:spcBef>
            </a:pPr>
            <a:r>
              <a:rPr sz="21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965200">
              <a:lnSpc>
                <a:spcPct val="100000"/>
              </a:lnSpc>
              <a:spcBef>
                <a:spcPts val="800"/>
              </a:spcBef>
            </a:pPr>
            <a:r>
              <a:rPr sz="21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this.stdName</a:t>
            </a:r>
            <a:r>
              <a:rPr sz="2150" spc="-7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150" spc="-7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name;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033145">
              <a:lnSpc>
                <a:spcPct val="100000"/>
              </a:lnSpc>
              <a:spcBef>
                <a:spcPts val="805"/>
              </a:spcBef>
            </a:pPr>
            <a:r>
              <a:rPr sz="21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1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15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21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latin typeface="Times New Roman" panose="02020603050405020304"/>
                <a:cs typeface="Times New Roman" panose="02020603050405020304"/>
              </a:rPr>
              <a:t>main(){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 marR="1204595">
              <a:lnSpc>
                <a:spcPts val="3380"/>
              </a:lnSpc>
              <a:spcBef>
                <a:spcPts val="150"/>
              </a:spcBef>
            </a:pPr>
            <a:r>
              <a:rPr sz="215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1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std</a:t>
            </a:r>
            <a:r>
              <a:rPr sz="215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1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15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latin typeface="Times New Roman" panose="02020603050405020304"/>
                <a:cs typeface="Times New Roman" panose="02020603050405020304"/>
              </a:rPr>
              <a:t>Student();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std.std_name</a:t>
            </a:r>
            <a:r>
              <a:rPr sz="21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1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latin typeface="Times New Roman" panose="02020603050405020304"/>
                <a:cs typeface="Times New Roman" panose="02020603050405020304"/>
              </a:rPr>
              <a:t>'John';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150" dirty="0">
                <a:latin typeface="Times New Roman" panose="02020603050405020304"/>
                <a:cs typeface="Times New Roman" panose="02020603050405020304"/>
              </a:rPr>
              <a:t>print("Student</a:t>
            </a:r>
            <a:r>
              <a:rPr sz="21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1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is:</a:t>
            </a:r>
            <a:r>
              <a:rPr sz="21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-10" dirty="0">
                <a:latin typeface="Times New Roman" panose="02020603050405020304"/>
                <a:cs typeface="Times New Roman" panose="02020603050405020304"/>
              </a:rPr>
              <a:t>${std_name}");</a:t>
            </a: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1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1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8290428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Abstract</a:t>
            </a:r>
            <a:r>
              <a:rPr sz="6900" spc="-5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Classes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763341" y="2308486"/>
            <a:ext cx="18787110" cy="7376159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376555" indent="-363855">
              <a:lnSpc>
                <a:spcPct val="100000"/>
              </a:lnSpc>
              <a:spcBef>
                <a:spcPts val="1605"/>
              </a:spcBef>
              <a:buClr>
                <a:srgbClr val="245796"/>
              </a:buClr>
              <a:buFont typeface="Georgia" panose="02040502050405020303"/>
              <a:buChar char="•"/>
              <a:tabLst>
                <a:tab pos="376555" algn="l"/>
              </a:tabLst>
            </a:pPr>
            <a:r>
              <a:rPr sz="4100" dirty="0">
                <a:latin typeface="Times New Roman" panose="02020603050405020304"/>
                <a:cs typeface="Times New Roman" panose="02020603050405020304"/>
              </a:rPr>
              <a:t>Abstract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classes</a:t>
            </a:r>
            <a:r>
              <a:rPr sz="4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4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the classes</a:t>
            </a:r>
            <a:r>
              <a:rPr sz="4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in Dart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one or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4100" spc="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abstract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.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76555" marR="5080" indent="-364490">
              <a:lnSpc>
                <a:spcPct val="131000"/>
              </a:lnSpc>
              <a:buClr>
                <a:srgbClr val="245796"/>
              </a:buClr>
              <a:buFont typeface="Georgia" panose="02040502050405020303"/>
              <a:buChar char="•"/>
              <a:tabLst>
                <a:tab pos="376555" algn="l"/>
              </a:tabLst>
            </a:pPr>
            <a:r>
              <a:rPr sz="4100" dirty="0">
                <a:latin typeface="Times New Roman" panose="02020603050405020304"/>
                <a:cs typeface="Times New Roman" panose="02020603050405020304"/>
              </a:rPr>
              <a:t>Abstraction</a:t>
            </a:r>
            <a:r>
              <a:rPr sz="41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1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1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41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1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1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4100" spc="17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encapsulation</a:t>
            </a:r>
            <a:r>
              <a:rPr sz="4100" spc="17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41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1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actual</a:t>
            </a:r>
            <a:r>
              <a:rPr sz="41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internal</a:t>
            </a:r>
            <a:r>
              <a:rPr sz="41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41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1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41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hides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users.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76555" indent="-363855">
              <a:lnSpc>
                <a:spcPct val="100000"/>
              </a:lnSpc>
              <a:spcBef>
                <a:spcPts val="1510"/>
              </a:spcBef>
              <a:buClr>
                <a:srgbClr val="245796"/>
              </a:buClr>
              <a:buFont typeface="Georgia" panose="02040502050405020303"/>
              <a:buChar char="•"/>
              <a:tabLst>
                <a:tab pos="376555" algn="l"/>
              </a:tabLst>
            </a:pPr>
            <a:r>
              <a:rPr sz="4100" dirty="0">
                <a:latin typeface="Times New Roman" panose="02020603050405020304"/>
                <a:cs typeface="Times New Roman" panose="02020603050405020304"/>
              </a:rPr>
              <a:t>Declare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the abstract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using the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abstract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keyword.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76555" indent="-363855">
              <a:lnSpc>
                <a:spcPct val="100000"/>
              </a:lnSpc>
              <a:spcBef>
                <a:spcPts val="1510"/>
              </a:spcBef>
              <a:buClr>
                <a:srgbClr val="245796"/>
              </a:buClr>
              <a:buFont typeface="Georgia" panose="02040502050405020303"/>
              <a:buChar char="•"/>
              <a:tabLst>
                <a:tab pos="376555" algn="l"/>
              </a:tabLst>
            </a:pPr>
            <a:r>
              <a:rPr sz="41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possibility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an abstract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41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have abstract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.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76555" indent="-363855">
              <a:lnSpc>
                <a:spcPct val="100000"/>
              </a:lnSpc>
              <a:spcBef>
                <a:spcPts val="1515"/>
              </a:spcBef>
              <a:buClr>
                <a:srgbClr val="245796"/>
              </a:buClr>
              <a:buFont typeface="Georgia" panose="02040502050405020303"/>
              <a:buChar char="•"/>
              <a:tabLst>
                <a:tab pos="376555" algn="l"/>
              </a:tabLst>
            </a:pP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Abstract</a:t>
            </a:r>
            <a:r>
              <a:rPr sz="4100" spc="-1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are those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methods,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41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are declared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41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implementation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.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76555" indent="-363855">
              <a:lnSpc>
                <a:spcPct val="100000"/>
              </a:lnSpc>
              <a:spcBef>
                <a:spcPts val="1510"/>
              </a:spcBef>
              <a:buClr>
                <a:srgbClr val="245796"/>
              </a:buClr>
              <a:buFont typeface="Georgia" panose="02040502050405020303"/>
              <a:buChar char="•"/>
              <a:tabLst>
                <a:tab pos="376555" algn="l"/>
              </a:tabLst>
            </a:pPr>
            <a:r>
              <a:rPr sz="41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concrete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methods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41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methods are declared</a:t>
            </a:r>
            <a:r>
              <a:rPr sz="4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41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implementation</a:t>
            </a:r>
            <a:r>
              <a:rPr sz="4100" spc="-10" dirty="0">
                <a:latin typeface="Times New Roman" panose="02020603050405020304"/>
                <a:cs typeface="Times New Roman" panose="02020603050405020304"/>
              </a:rPr>
              <a:t>.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76555" marR="5080" indent="-364490">
              <a:lnSpc>
                <a:spcPct val="131000"/>
              </a:lnSpc>
              <a:buClr>
                <a:srgbClr val="245796"/>
              </a:buClr>
              <a:buFont typeface="Georgia" panose="02040502050405020303"/>
              <a:buChar char="•"/>
              <a:tabLst>
                <a:tab pos="376555" algn="l"/>
              </a:tabLst>
            </a:pPr>
            <a:r>
              <a:rPr sz="41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41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abstract</a:t>
            </a:r>
            <a:r>
              <a:rPr sz="41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1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41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41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41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41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1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methods,</a:t>
            </a:r>
            <a:r>
              <a:rPr sz="41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41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100" spc="2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4100" spc="21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100" spc="22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100" spc="2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4100" spc="21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allowed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100" spc="-1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have abstract</a:t>
            </a:r>
            <a:r>
              <a:rPr sz="4100" spc="-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methods.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42217" y="0"/>
              <a:ext cx="10293299" cy="21938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754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15"/>
              </a:spcBef>
            </a:pPr>
            <a:r>
              <a:rPr dirty="0"/>
              <a:t>Declaring</a:t>
            </a:r>
            <a:r>
              <a:rPr spc="-45" dirty="0"/>
              <a:t> </a:t>
            </a:r>
            <a:r>
              <a:rPr dirty="0"/>
              <a:t>Abstract</a:t>
            </a:r>
            <a:r>
              <a:rPr spc="-35" dirty="0"/>
              <a:t> </a:t>
            </a:r>
            <a:r>
              <a:rPr spc="-10" dirty="0"/>
              <a:t>Class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1076272" y="3012967"/>
            <a:ext cx="86950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81710" algn="l"/>
                <a:tab pos="3103880" algn="l"/>
                <a:tab pos="5334635" algn="l"/>
                <a:tab pos="7565390" algn="l"/>
                <a:tab pos="8428355" algn="l"/>
              </a:tabLst>
            </a:pPr>
            <a:r>
              <a:rPr sz="3950" spc="-25" dirty="0">
                <a:latin typeface="Georgia" panose="02040502050405020303"/>
                <a:cs typeface="Georgia" panose="02040502050405020303"/>
              </a:rPr>
              <a:t>An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10" dirty="0">
                <a:latin typeface="Georgia" panose="02040502050405020303"/>
                <a:cs typeface="Georgia" panose="02040502050405020303"/>
              </a:rPr>
              <a:t>abstract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10" dirty="0">
                <a:latin typeface="Georgia" panose="02040502050405020303"/>
                <a:cs typeface="Georgia" panose="02040502050405020303"/>
              </a:rPr>
              <a:t>keyword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10" dirty="0">
                <a:latin typeface="Georgia" panose="02040502050405020303"/>
                <a:cs typeface="Georgia" panose="02040502050405020303"/>
              </a:rPr>
              <a:t>followed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25" dirty="0">
                <a:latin typeface="Georgia" panose="02040502050405020303"/>
                <a:cs typeface="Georgia" panose="02040502050405020303"/>
              </a:rPr>
              <a:t>by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50" dirty="0">
                <a:latin typeface="Georgia" panose="02040502050405020303"/>
                <a:cs typeface="Georgia" panose="02040502050405020303"/>
              </a:rPr>
              <a:t>a</a:t>
            </a:r>
            <a:endParaRPr sz="39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0644" y="3915138"/>
            <a:ext cx="27108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86280" algn="l"/>
              </a:tabLst>
            </a:pPr>
            <a:r>
              <a:rPr sz="3950" spc="-10" dirty="0">
                <a:latin typeface="Georgia" panose="02040502050405020303"/>
                <a:cs typeface="Georgia" panose="02040502050405020303"/>
              </a:rPr>
              <a:t>declare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25" dirty="0">
                <a:latin typeface="Georgia" panose="02040502050405020303"/>
                <a:cs typeface="Georgia" panose="02040502050405020303"/>
              </a:rPr>
              <a:t>the</a:t>
            </a:r>
            <a:endParaRPr sz="39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6272" y="3608551"/>
            <a:ext cx="5936615" cy="545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0">
              <a:lnSpc>
                <a:spcPct val="151000"/>
              </a:lnSpc>
              <a:spcBef>
                <a:spcPts val="100"/>
              </a:spcBef>
              <a:tabLst>
                <a:tab pos="1440180" algn="l"/>
                <a:tab pos="3044825" algn="l"/>
                <a:tab pos="3776345" algn="l"/>
                <a:tab pos="5184140" algn="l"/>
              </a:tabLst>
            </a:pPr>
            <a:r>
              <a:rPr sz="3950" spc="-10" dirty="0">
                <a:latin typeface="Georgia" panose="02040502050405020303"/>
                <a:cs typeface="Georgia" panose="02040502050405020303"/>
              </a:rPr>
              <a:t>class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20" dirty="0">
                <a:latin typeface="Georgia" panose="02040502050405020303"/>
                <a:cs typeface="Georgia" panose="02040502050405020303"/>
              </a:rPr>
              <a:t>name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25" dirty="0">
                <a:latin typeface="Georgia" panose="02040502050405020303"/>
                <a:cs typeface="Georgia" panose="02040502050405020303"/>
              </a:rPr>
              <a:t>is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20" dirty="0">
                <a:latin typeface="Georgia" panose="02040502050405020303"/>
                <a:cs typeface="Georgia" panose="02040502050405020303"/>
              </a:rPr>
              <a:t>used</a:t>
            </a:r>
            <a:r>
              <a:rPr sz="3950" dirty="0">
                <a:latin typeface="Georgia" panose="02040502050405020303"/>
                <a:cs typeface="Georgia" panose="02040502050405020303"/>
              </a:rPr>
              <a:t>	</a:t>
            </a:r>
            <a:r>
              <a:rPr sz="3950" spc="-25" dirty="0">
                <a:latin typeface="Georgia" panose="02040502050405020303"/>
                <a:cs typeface="Georgia" panose="02040502050405020303"/>
              </a:rPr>
              <a:t>to </a:t>
            </a:r>
            <a:r>
              <a:rPr sz="3950" dirty="0">
                <a:latin typeface="Georgia" panose="02040502050405020303"/>
                <a:cs typeface="Georgia" panose="02040502050405020303"/>
              </a:rPr>
              <a:t>abstract</a:t>
            </a:r>
            <a:r>
              <a:rPr sz="3950" spc="-20" dirty="0">
                <a:latin typeface="Georgia" panose="02040502050405020303"/>
                <a:cs typeface="Georgia" panose="02040502050405020303"/>
              </a:rPr>
              <a:t> </a:t>
            </a:r>
            <a:r>
              <a:rPr sz="3950" spc="-10" dirty="0">
                <a:latin typeface="Georgia" panose="02040502050405020303"/>
                <a:cs typeface="Georgia" panose="02040502050405020303"/>
              </a:rPr>
              <a:t>class.</a:t>
            </a:r>
            <a:endParaRPr sz="39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3950" b="1" spc="-10" dirty="0">
                <a:latin typeface="Georgia" panose="02040502050405020303"/>
                <a:cs typeface="Georgia" panose="02040502050405020303"/>
              </a:rPr>
              <a:t>Syntax</a:t>
            </a:r>
            <a:r>
              <a:rPr sz="3950" spc="-10" dirty="0">
                <a:latin typeface="Georgia" panose="02040502050405020303"/>
                <a:cs typeface="Georgia" panose="02040502050405020303"/>
              </a:rPr>
              <a:t>:</a:t>
            </a:r>
            <a:endParaRPr sz="39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2345"/>
              </a:spcBef>
            </a:pPr>
            <a:r>
              <a:rPr sz="39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abstract</a:t>
            </a:r>
            <a:r>
              <a:rPr sz="3950" spc="-25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9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class</a:t>
            </a:r>
            <a:r>
              <a:rPr sz="3950" spc="-25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9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ClassName</a:t>
            </a:r>
            <a:r>
              <a:rPr sz="3950" spc="-15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950" spc="-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{</a:t>
            </a:r>
            <a:endParaRPr sz="3950">
              <a:latin typeface="Georgia" panose="02040502050405020303"/>
              <a:cs typeface="Georgia" panose="02040502050405020303"/>
            </a:endParaRPr>
          </a:p>
          <a:p>
            <a:pPr marL="133985">
              <a:lnSpc>
                <a:spcPct val="100000"/>
              </a:lnSpc>
              <a:spcBef>
                <a:spcPts val="2425"/>
              </a:spcBef>
            </a:pPr>
            <a:r>
              <a:rPr sz="39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//</a:t>
            </a:r>
            <a:r>
              <a:rPr sz="3950" spc="-1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9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Body</a:t>
            </a:r>
            <a:r>
              <a:rPr sz="3950" spc="-15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9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of</a:t>
            </a:r>
            <a:r>
              <a:rPr sz="3950" spc="-5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9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abstract</a:t>
            </a:r>
            <a:r>
              <a:rPr sz="3950" spc="-1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 class</a:t>
            </a:r>
            <a:endParaRPr sz="39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3950" spc="-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}</a:t>
            </a:r>
            <a:endParaRPr sz="3950"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670000" y="3017574"/>
            <a:ext cx="5344160" cy="788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38325">
              <a:lnSpc>
                <a:spcPct val="130000"/>
              </a:lnSpc>
              <a:spcBef>
                <a:spcPts val="100"/>
              </a:spcBef>
            </a:pPr>
            <a:r>
              <a:rPr sz="30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abstract</a:t>
            </a:r>
            <a:r>
              <a:rPr sz="3050" spc="-5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0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3050" spc="-4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30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30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displayInfo();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30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30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Boy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extends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" dirty="0">
                <a:latin typeface="Times New Roman" panose="02020603050405020304"/>
                <a:cs typeface="Times New Roman" panose="02020603050405020304"/>
              </a:rPr>
              <a:t>Person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05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displayInfo()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400050">
              <a:lnSpc>
                <a:spcPct val="100000"/>
              </a:lnSpc>
              <a:spcBef>
                <a:spcPts val="1105"/>
              </a:spcBef>
            </a:pPr>
            <a:r>
              <a:rPr sz="3050" dirty="0">
                <a:latin typeface="Times New Roman" panose="02020603050405020304"/>
                <a:cs typeface="Times New Roman" panose="02020603050405020304"/>
              </a:rPr>
              <a:t>print("My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" dirty="0">
                <a:latin typeface="Times New Roman" panose="02020603050405020304"/>
                <a:cs typeface="Times New Roman" panose="02020603050405020304"/>
              </a:rPr>
              <a:t>Johnathon");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90245">
              <a:lnSpc>
                <a:spcPct val="100000"/>
              </a:lnSpc>
              <a:spcBef>
                <a:spcPts val="1050"/>
              </a:spcBef>
            </a:pP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305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main()</a:t>
            </a:r>
            <a:r>
              <a:rPr sz="30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 marR="2220595">
              <a:lnSpc>
                <a:spcPts val="4770"/>
              </a:lnSpc>
              <a:spcBef>
                <a:spcPts val="285"/>
              </a:spcBef>
            </a:pPr>
            <a:r>
              <a:rPr sz="3050" dirty="0">
                <a:latin typeface="Times New Roman" panose="02020603050405020304"/>
                <a:cs typeface="Times New Roman" panose="02020603050405020304"/>
              </a:rPr>
              <a:t>Boy</a:t>
            </a:r>
            <a:r>
              <a:rPr sz="30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0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0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050" spc="-10" dirty="0">
                <a:latin typeface="Times New Roman" panose="02020603050405020304"/>
                <a:cs typeface="Times New Roman" panose="02020603050405020304"/>
              </a:rPr>
              <a:t> Boy(); b.displayInfo();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13771308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Dart</a:t>
            </a:r>
            <a:r>
              <a:rPr sz="6900" spc="35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Object-</a:t>
            </a:r>
            <a:r>
              <a:rPr sz="6900" dirty="0">
                <a:solidFill>
                  <a:srgbClr val="245796"/>
                </a:solidFill>
              </a:rPr>
              <a:t>Oriented</a:t>
            </a:r>
            <a:r>
              <a:rPr sz="6900" spc="40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Concepts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431265" y="2728997"/>
            <a:ext cx="19292570" cy="807720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77850" marR="5080" indent="-565785" algn="just">
              <a:lnSpc>
                <a:spcPct val="130000"/>
              </a:lnSpc>
              <a:spcBef>
                <a:spcPts val="60"/>
              </a:spcBef>
              <a:buClr>
                <a:srgbClr val="000000"/>
              </a:buClr>
              <a:buSzPts val="750"/>
              <a:buFont typeface="Courier New" panose="02070309020205020404"/>
              <a:buChar char="o"/>
              <a:tabLst>
                <a:tab pos="577850" algn="l"/>
              </a:tabLst>
            </a:pP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Dart</a:t>
            </a:r>
            <a:r>
              <a:rPr sz="4450" spc="1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450" spc="14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4450" spc="13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object-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oriented</a:t>
            </a:r>
            <a:r>
              <a:rPr sz="4450" spc="14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programming</a:t>
            </a:r>
            <a:r>
              <a:rPr sz="4450" spc="14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language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4450" spc="14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4450" spc="13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4450" spc="14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supports</a:t>
            </a:r>
            <a:r>
              <a:rPr sz="4450" spc="14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4450" spc="14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14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concepts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450" spc="3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object-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oriented</a:t>
            </a:r>
            <a:r>
              <a:rPr sz="4450" spc="3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programming</a:t>
            </a:r>
            <a:r>
              <a:rPr sz="4450" spc="3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4450" spc="3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4450" spc="3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classes,</a:t>
            </a:r>
            <a:r>
              <a:rPr sz="4450" spc="38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object,</a:t>
            </a:r>
            <a:r>
              <a:rPr sz="4450" spc="3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inheritance,</a:t>
            </a:r>
            <a:r>
              <a:rPr sz="4450" spc="3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4450" spc="3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abstract classes.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 algn="just">
              <a:lnSpc>
                <a:spcPct val="130000"/>
              </a:lnSpc>
              <a:buClr>
                <a:srgbClr val="000000"/>
              </a:buClr>
              <a:buSzPts val="750"/>
              <a:buFont typeface="Courier New" panose="02070309020205020404"/>
              <a:buChar char="o"/>
              <a:tabLst>
                <a:tab pos="577850" algn="l"/>
              </a:tabLst>
            </a:pP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Object-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oriented</a:t>
            </a:r>
            <a:r>
              <a:rPr sz="4450" spc="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programming</a:t>
            </a:r>
            <a:r>
              <a:rPr sz="4450" spc="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approach</a:t>
            </a:r>
            <a:r>
              <a:rPr sz="4450" spc="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450" spc="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4450" spc="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450" spc="7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implement</a:t>
            </a:r>
            <a:r>
              <a:rPr sz="4450" spc="7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7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concept</a:t>
            </a:r>
            <a:r>
              <a:rPr sz="4450" spc="7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like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polymorphism,</a:t>
            </a:r>
            <a:r>
              <a:rPr sz="4450" spc="-4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data-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hiding,</a:t>
            </a:r>
            <a:r>
              <a:rPr sz="4450" spc="-4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etc</a:t>
            </a:r>
            <a:r>
              <a:rPr sz="4450" spc="-2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 algn="just">
              <a:lnSpc>
                <a:spcPts val="7000"/>
              </a:lnSpc>
              <a:spcBef>
                <a:spcPts val="435"/>
              </a:spcBef>
              <a:buClr>
                <a:srgbClr val="000000"/>
              </a:buClr>
              <a:buSzPts val="750"/>
              <a:buFont typeface="Courier New" panose="02070309020205020404"/>
              <a:buChar char="o"/>
              <a:tabLst>
                <a:tab pos="577850" algn="l"/>
              </a:tabLst>
            </a:pP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14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4450" spc="1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goal</a:t>
            </a:r>
            <a:r>
              <a:rPr sz="4450" spc="13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450" spc="1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oops</a:t>
            </a:r>
            <a:r>
              <a:rPr sz="4450" spc="13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450" spc="1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450" spc="13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reduce</a:t>
            </a:r>
            <a:r>
              <a:rPr sz="4450" spc="13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programming</a:t>
            </a:r>
            <a:r>
              <a:rPr sz="4450" spc="13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complexity</a:t>
            </a:r>
            <a:r>
              <a:rPr sz="4450" spc="13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4450" spc="1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4450" spc="13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4450" spc="13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tasks 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simultaneously.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 algn="just">
              <a:lnSpc>
                <a:spcPts val="7420"/>
              </a:lnSpc>
              <a:buClr>
                <a:srgbClr val="000000"/>
              </a:buClr>
              <a:buSzPts val="750"/>
              <a:buFont typeface="Courier New" panose="02070309020205020404"/>
              <a:buChar char="o"/>
              <a:tabLst>
                <a:tab pos="577850" algn="l"/>
              </a:tabLst>
            </a:pP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-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oops</a:t>
            </a:r>
            <a:r>
              <a:rPr sz="44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concepts</a:t>
            </a:r>
            <a:r>
              <a:rPr sz="4450" spc="-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are:</a:t>
            </a:r>
            <a:r>
              <a:rPr sz="4450" spc="94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Class,</a:t>
            </a:r>
            <a:r>
              <a:rPr sz="4450" spc="51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Object,</a:t>
            </a:r>
            <a:r>
              <a:rPr sz="4450" spc="51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Inheritance,</a:t>
            </a:r>
            <a:r>
              <a:rPr sz="4450" spc="509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Polymorphism,</a:t>
            </a:r>
            <a:r>
              <a:rPr sz="4450" spc="509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4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Interfaces, </a:t>
            </a:r>
            <a:r>
              <a:rPr sz="44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Abstract</a:t>
            </a:r>
            <a:r>
              <a:rPr sz="4450" spc="-9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2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endParaRPr sz="44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42217" y="0"/>
              <a:ext cx="6800211" cy="21938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754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15"/>
              </a:spcBef>
            </a:pPr>
            <a:r>
              <a:rPr dirty="0"/>
              <a:t>Dart</a:t>
            </a:r>
            <a:r>
              <a:rPr spc="-40" dirty="0"/>
              <a:t> </a:t>
            </a:r>
            <a:r>
              <a:rPr spc="-10" dirty="0"/>
              <a:t>Interfaces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1076272" y="2758734"/>
            <a:ext cx="8695690" cy="546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5715" indent="-565785" algn="just">
              <a:lnSpc>
                <a:spcPct val="130000"/>
              </a:lnSpc>
              <a:spcBef>
                <a:spcPts val="100"/>
              </a:spcBef>
              <a:buFont typeface="Arial MT"/>
              <a:buChar char="•"/>
              <a:tabLst>
                <a:tab pos="577850" algn="l"/>
              </a:tabLst>
            </a:pPr>
            <a:r>
              <a:rPr sz="3050" dirty="0">
                <a:latin typeface="Georgia" panose="02040502050405020303"/>
                <a:cs typeface="Georgia" panose="02040502050405020303"/>
              </a:rPr>
              <a:t>An</a:t>
            </a:r>
            <a:r>
              <a:rPr sz="3050" spc="28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interface</a:t>
            </a:r>
            <a:r>
              <a:rPr sz="3050" spc="28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defines</a:t>
            </a:r>
            <a:r>
              <a:rPr sz="3050" spc="27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the</a:t>
            </a:r>
            <a:r>
              <a:rPr sz="3050" spc="27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syntax</a:t>
            </a:r>
            <a:r>
              <a:rPr sz="3050" spc="27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that</a:t>
            </a:r>
            <a:r>
              <a:rPr sz="3050" spc="27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any</a:t>
            </a:r>
            <a:r>
              <a:rPr sz="3050" spc="28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spc="-10" dirty="0">
                <a:latin typeface="Georgia" panose="02040502050405020303"/>
                <a:cs typeface="Georgia" panose="02040502050405020303"/>
              </a:rPr>
              <a:t>entity </a:t>
            </a:r>
            <a:r>
              <a:rPr sz="3050" dirty="0">
                <a:latin typeface="Georgia" panose="02040502050405020303"/>
                <a:cs typeface="Georgia" panose="02040502050405020303"/>
              </a:rPr>
              <a:t>must</a:t>
            </a:r>
            <a:r>
              <a:rPr sz="3050" spc="-4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adhere</a:t>
            </a:r>
            <a:r>
              <a:rPr sz="3050" spc="-4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spc="-25" dirty="0">
                <a:latin typeface="Georgia" panose="02040502050405020303"/>
                <a:cs typeface="Georgia" panose="02040502050405020303"/>
              </a:rPr>
              <a:t>to.</a:t>
            </a:r>
            <a:endParaRPr sz="3050">
              <a:latin typeface="Georgia" panose="02040502050405020303"/>
              <a:cs typeface="Georgia" panose="02040502050405020303"/>
            </a:endParaRPr>
          </a:p>
          <a:p>
            <a:pPr marL="577850" marR="5715" indent="-565785" algn="just">
              <a:lnSpc>
                <a:spcPct val="129000"/>
              </a:lnSpc>
              <a:spcBef>
                <a:spcPts val="75"/>
              </a:spcBef>
              <a:buFont typeface="Arial MT"/>
              <a:buChar char="•"/>
              <a:tabLst>
                <a:tab pos="577850" algn="l"/>
              </a:tabLst>
            </a:pPr>
            <a:r>
              <a:rPr sz="3050" dirty="0">
                <a:latin typeface="Georgia" panose="02040502050405020303"/>
                <a:cs typeface="Georgia" panose="02040502050405020303"/>
              </a:rPr>
              <a:t>Dart</a:t>
            </a:r>
            <a:r>
              <a:rPr sz="3050" spc="175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does</a:t>
            </a:r>
            <a:r>
              <a:rPr sz="3050" spc="175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not</a:t>
            </a:r>
            <a:r>
              <a:rPr sz="3050" spc="175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have</a:t>
            </a:r>
            <a:r>
              <a:rPr sz="3050" spc="170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any</a:t>
            </a:r>
            <a:r>
              <a:rPr sz="3050" spc="180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separate</a:t>
            </a:r>
            <a:r>
              <a:rPr sz="3050" spc="175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syntax</a:t>
            </a:r>
            <a:r>
              <a:rPr sz="3050" spc="175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spc="-25" dirty="0">
                <a:latin typeface="Georgia" panose="02040502050405020303"/>
                <a:cs typeface="Georgia" panose="02040502050405020303"/>
              </a:rPr>
              <a:t>to </a:t>
            </a:r>
            <a:r>
              <a:rPr sz="3050" dirty="0">
                <a:latin typeface="Georgia" panose="02040502050405020303"/>
                <a:cs typeface="Georgia" panose="02040502050405020303"/>
              </a:rPr>
              <a:t>define</a:t>
            </a:r>
            <a:r>
              <a:rPr sz="3050" spc="-2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spc="-10" dirty="0">
                <a:latin typeface="Georgia" panose="02040502050405020303"/>
                <a:cs typeface="Georgia" panose="02040502050405020303"/>
              </a:rPr>
              <a:t>interfaces.</a:t>
            </a:r>
            <a:endParaRPr sz="3050">
              <a:latin typeface="Georgia" panose="02040502050405020303"/>
              <a:cs typeface="Georgia" panose="02040502050405020303"/>
            </a:endParaRPr>
          </a:p>
          <a:p>
            <a:pPr marL="577850" marR="5080" indent="-565785" algn="just">
              <a:lnSpc>
                <a:spcPts val="4790"/>
              </a:lnSpc>
              <a:spcBef>
                <a:spcPts val="330"/>
              </a:spcBef>
              <a:buFont typeface="Arial MT"/>
              <a:buChar char="•"/>
              <a:tabLst>
                <a:tab pos="577850" algn="l"/>
              </a:tabLst>
            </a:pPr>
            <a:r>
              <a:rPr sz="3050" dirty="0">
                <a:latin typeface="Georgia" panose="02040502050405020303"/>
                <a:cs typeface="Georgia" panose="02040502050405020303"/>
              </a:rPr>
              <a:t>An</a:t>
            </a:r>
            <a:r>
              <a:rPr sz="3050" spc="190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Interface</a:t>
            </a:r>
            <a:r>
              <a:rPr sz="3050" spc="195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defines</a:t>
            </a:r>
            <a:r>
              <a:rPr sz="3050" spc="185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the</a:t>
            </a:r>
            <a:r>
              <a:rPr sz="3050" spc="195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same</a:t>
            </a:r>
            <a:r>
              <a:rPr sz="3050" spc="190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as</a:t>
            </a:r>
            <a:r>
              <a:rPr sz="3050" spc="190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the</a:t>
            </a:r>
            <a:r>
              <a:rPr sz="3050" spc="190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spc="-10" dirty="0">
                <a:latin typeface="Georgia" panose="02040502050405020303"/>
                <a:cs typeface="Georgia" panose="02040502050405020303"/>
              </a:rPr>
              <a:t>class </a:t>
            </a:r>
            <a:r>
              <a:rPr sz="3050" dirty="0">
                <a:latin typeface="Georgia" panose="02040502050405020303"/>
                <a:cs typeface="Georgia" panose="02040502050405020303"/>
              </a:rPr>
              <a:t>where</a:t>
            </a:r>
            <a:r>
              <a:rPr sz="3050" spc="43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any</a:t>
            </a:r>
            <a:r>
              <a:rPr sz="3050" spc="44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set</a:t>
            </a:r>
            <a:r>
              <a:rPr sz="3050" spc="44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of</a:t>
            </a:r>
            <a:r>
              <a:rPr sz="3050" spc="44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methods</a:t>
            </a:r>
            <a:r>
              <a:rPr sz="3050" spc="44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can</a:t>
            </a:r>
            <a:r>
              <a:rPr sz="3050" spc="434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be</a:t>
            </a:r>
            <a:r>
              <a:rPr sz="3050" spc="44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accessed</a:t>
            </a:r>
            <a:r>
              <a:rPr sz="3050" spc="44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spc="-25" dirty="0">
                <a:latin typeface="Georgia" panose="02040502050405020303"/>
                <a:cs typeface="Georgia" panose="02040502050405020303"/>
              </a:rPr>
              <a:t>by </a:t>
            </a:r>
            <a:r>
              <a:rPr sz="3050" dirty="0">
                <a:latin typeface="Georgia" panose="02040502050405020303"/>
                <a:cs typeface="Georgia" panose="02040502050405020303"/>
              </a:rPr>
              <a:t>an</a:t>
            </a:r>
            <a:r>
              <a:rPr sz="3050" spc="-10" dirty="0">
                <a:latin typeface="Georgia" panose="02040502050405020303"/>
                <a:cs typeface="Georgia" panose="02040502050405020303"/>
              </a:rPr>
              <a:t> object.</a:t>
            </a:r>
            <a:endParaRPr sz="3050">
              <a:latin typeface="Georgia" panose="02040502050405020303"/>
              <a:cs typeface="Georgia" panose="02040502050405020303"/>
            </a:endParaRPr>
          </a:p>
          <a:p>
            <a:pPr marL="578485" indent="-565785" algn="just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578485" algn="l"/>
              </a:tabLst>
            </a:pPr>
            <a:r>
              <a:rPr sz="3050" dirty="0">
                <a:latin typeface="Georgia" panose="02040502050405020303"/>
                <a:cs typeface="Georgia" panose="02040502050405020303"/>
              </a:rPr>
              <a:t>The</a:t>
            </a:r>
            <a:r>
              <a:rPr sz="3050" spc="-9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Class</a:t>
            </a:r>
            <a:r>
              <a:rPr sz="3050" spc="-8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declaration</a:t>
            </a:r>
            <a:r>
              <a:rPr sz="3050" spc="-8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can</a:t>
            </a:r>
            <a:r>
              <a:rPr sz="3050" spc="-8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interface</a:t>
            </a:r>
            <a:r>
              <a:rPr sz="3050" spc="-8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spc="-10" dirty="0">
                <a:latin typeface="Georgia" panose="02040502050405020303"/>
                <a:cs typeface="Georgia" panose="02040502050405020303"/>
              </a:rPr>
              <a:t>itself.</a:t>
            </a:r>
            <a:endParaRPr sz="3050">
              <a:latin typeface="Georgia" panose="02040502050405020303"/>
              <a:cs typeface="Georgia" panose="02040502050405020303"/>
            </a:endParaRPr>
          </a:p>
          <a:p>
            <a:pPr marL="578485" indent="-565785" algn="just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578485" algn="l"/>
              </a:tabLst>
            </a:pPr>
            <a:r>
              <a:rPr sz="3050" dirty="0">
                <a:latin typeface="Georgia" panose="02040502050405020303"/>
                <a:cs typeface="Georgia" panose="02040502050405020303"/>
              </a:rPr>
              <a:t>The</a:t>
            </a:r>
            <a:r>
              <a:rPr sz="3050" spc="450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keyword</a:t>
            </a:r>
            <a:r>
              <a:rPr sz="3050" spc="459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implement</a:t>
            </a:r>
            <a:r>
              <a:rPr sz="3050" spc="459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is</a:t>
            </a:r>
            <a:r>
              <a:rPr sz="3050" spc="459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needed</a:t>
            </a:r>
            <a:r>
              <a:rPr sz="3050" spc="459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dirty="0">
                <a:latin typeface="Georgia" panose="02040502050405020303"/>
                <a:cs typeface="Georgia" panose="02040502050405020303"/>
              </a:rPr>
              <a:t>to</a:t>
            </a:r>
            <a:r>
              <a:rPr sz="3050" spc="459" dirty="0">
                <a:latin typeface="Georgia" panose="02040502050405020303"/>
                <a:cs typeface="Georgia" panose="02040502050405020303"/>
              </a:rPr>
              <a:t>  </a:t>
            </a:r>
            <a:r>
              <a:rPr sz="3050" spc="-25" dirty="0">
                <a:latin typeface="Georgia" panose="02040502050405020303"/>
                <a:cs typeface="Georgia" panose="02040502050405020303"/>
              </a:rPr>
              <a:t>be</a:t>
            </a:r>
            <a:endParaRPr sz="30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272" y="8209457"/>
            <a:ext cx="8695055" cy="2435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>
              <a:lnSpc>
                <a:spcPct val="129000"/>
              </a:lnSpc>
              <a:spcBef>
                <a:spcPts val="95"/>
              </a:spcBef>
              <a:tabLst>
                <a:tab pos="2080260" algn="l"/>
                <a:tab pos="3707765" algn="l"/>
                <a:tab pos="4281805" algn="l"/>
                <a:tab pos="5264785" algn="l"/>
                <a:tab pos="6383655" algn="l"/>
                <a:tab pos="6892290" algn="l"/>
                <a:tab pos="7462520" algn="l"/>
                <a:tab pos="8339455" algn="l"/>
              </a:tabLst>
            </a:pPr>
            <a:r>
              <a:rPr sz="3050" spc="-10" dirty="0">
                <a:latin typeface="Georgia" panose="02040502050405020303"/>
                <a:cs typeface="Georgia" panose="02040502050405020303"/>
              </a:rPr>
              <a:t>writing,</a:t>
            </a:r>
            <a:r>
              <a:rPr sz="3050" dirty="0">
                <a:latin typeface="Georgia" panose="02040502050405020303"/>
                <a:cs typeface="Georgia" panose="02040502050405020303"/>
              </a:rPr>
              <a:t>	</a:t>
            </a:r>
            <a:r>
              <a:rPr sz="3050" spc="-10" dirty="0">
                <a:latin typeface="Georgia" panose="02040502050405020303"/>
                <a:cs typeface="Georgia" panose="02040502050405020303"/>
              </a:rPr>
              <a:t>followed</a:t>
            </a:r>
            <a:r>
              <a:rPr sz="3050" dirty="0">
                <a:latin typeface="Georgia" panose="02040502050405020303"/>
                <a:cs typeface="Georgia" panose="02040502050405020303"/>
              </a:rPr>
              <a:t>	</a:t>
            </a:r>
            <a:r>
              <a:rPr sz="3050" spc="-25" dirty="0">
                <a:latin typeface="Georgia" panose="02040502050405020303"/>
                <a:cs typeface="Georgia" panose="02040502050405020303"/>
              </a:rPr>
              <a:t>by</a:t>
            </a:r>
            <a:r>
              <a:rPr sz="3050" dirty="0">
                <a:latin typeface="Georgia" panose="02040502050405020303"/>
                <a:cs typeface="Georgia" panose="02040502050405020303"/>
              </a:rPr>
              <a:t>	</a:t>
            </a:r>
            <a:r>
              <a:rPr sz="3050" spc="-10" dirty="0">
                <a:latin typeface="Georgia" panose="02040502050405020303"/>
                <a:cs typeface="Georgia" panose="02040502050405020303"/>
              </a:rPr>
              <a:t>class</a:t>
            </a:r>
            <a:r>
              <a:rPr sz="3050" dirty="0">
                <a:latin typeface="Georgia" panose="02040502050405020303"/>
                <a:cs typeface="Georgia" panose="02040502050405020303"/>
              </a:rPr>
              <a:t>	</a:t>
            </a:r>
            <a:r>
              <a:rPr sz="3050" spc="-20" dirty="0">
                <a:latin typeface="Georgia" panose="02040502050405020303"/>
                <a:cs typeface="Georgia" panose="02040502050405020303"/>
              </a:rPr>
              <a:t>name</a:t>
            </a:r>
            <a:r>
              <a:rPr sz="3050" dirty="0">
                <a:latin typeface="Georgia" panose="02040502050405020303"/>
                <a:cs typeface="Georgia" panose="02040502050405020303"/>
              </a:rPr>
              <a:t>	</a:t>
            </a:r>
            <a:r>
              <a:rPr sz="3050" spc="-25" dirty="0">
                <a:latin typeface="Georgia" panose="02040502050405020303"/>
                <a:cs typeface="Georgia" panose="02040502050405020303"/>
              </a:rPr>
              <a:t>to</a:t>
            </a:r>
            <a:r>
              <a:rPr sz="3050" dirty="0">
                <a:latin typeface="Georgia" panose="02040502050405020303"/>
                <a:cs typeface="Georgia" panose="02040502050405020303"/>
              </a:rPr>
              <a:t>	</a:t>
            </a:r>
            <a:r>
              <a:rPr sz="3050" spc="-25" dirty="0">
                <a:latin typeface="Georgia" panose="02040502050405020303"/>
                <a:cs typeface="Georgia" panose="02040502050405020303"/>
              </a:rPr>
              <a:t>be</a:t>
            </a:r>
            <a:r>
              <a:rPr sz="3050" dirty="0">
                <a:latin typeface="Georgia" panose="02040502050405020303"/>
                <a:cs typeface="Georgia" panose="02040502050405020303"/>
              </a:rPr>
              <a:t>	</a:t>
            </a:r>
            <a:r>
              <a:rPr sz="3050" spc="-20" dirty="0">
                <a:latin typeface="Georgia" panose="02040502050405020303"/>
                <a:cs typeface="Georgia" panose="02040502050405020303"/>
              </a:rPr>
              <a:t>able</a:t>
            </a:r>
            <a:r>
              <a:rPr sz="3050" dirty="0">
                <a:latin typeface="Georgia" panose="02040502050405020303"/>
                <a:cs typeface="Georgia" panose="02040502050405020303"/>
              </a:rPr>
              <a:t>	</a:t>
            </a:r>
            <a:r>
              <a:rPr sz="3050" spc="-25" dirty="0">
                <a:latin typeface="Georgia" panose="02040502050405020303"/>
                <a:cs typeface="Georgia" panose="02040502050405020303"/>
              </a:rPr>
              <a:t>to </a:t>
            </a:r>
            <a:r>
              <a:rPr sz="3050" dirty="0">
                <a:latin typeface="Georgia" panose="02040502050405020303"/>
                <a:cs typeface="Georgia" panose="02040502050405020303"/>
              </a:rPr>
              <a:t>use</a:t>
            </a:r>
            <a:r>
              <a:rPr sz="3050" spc="-3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the</a:t>
            </a:r>
            <a:r>
              <a:rPr sz="3050" spc="-2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spc="-10" dirty="0">
                <a:latin typeface="Georgia" panose="02040502050405020303"/>
                <a:cs typeface="Georgia" panose="02040502050405020303"/>
              </a:rPr>
              <a:t>interface.</a:t>
            </a:r>
            <a:endParaRPr sz="30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050" b="1" spc="-10" dirty="0">
                <a:latin typeface="Georgia" panose="02040502050405020303"/>
                <a:cs typeface="Georgia" panose="02040502050405020303"/>
              </a:rPr>
              <a:t>Syntax</a:t>
            </a:r>
            <a:r>
              <a:rPr sz="3050" spc="-10" dirty="0">
                <a:latin typeface="Georgia" panose="02040502050405020303"/>
                <a:cs typeface="Georgia" panose="02040502050405020303"/>
              </a:rPr>
              <a:t>:</a:t>
            </a:r>
            <a:endParaRPr sz="30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3050" dirty="0">
                <a:latin typeface="Georgia" panose="02040502050405020303"/>
                <a:cs typeface="Georgia" panose="02040502050405020303"/>
              </a:rPr>
              <a:t>class</a:t>
            </a:r>
            <a:r>
              <a:rPr sz="3050" spc="-90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latin typeface="Georgia" panose="02040502050405020303"/>
                <a:cs typeface="Georgia" panose="02040502050405020303"/>
              </a:rPr>
              <a:t>ClassName</a:t>
            </a:r>
            <a:r>
              <a:rPr sz="3050" spc="-85" dirty="0">
                <a:latin typeface="Georgia" panose="02040502050405020303"/>
                <a:cs typeface="Georgia" panose="02040502050405020303"/>
              </a:rPr>
              <a:t> </a:t>
            </a:r>
            <a:r>
              <a:rPr sz="305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implements</a:t>
            </a:r>
            <a:r>
              <a:rPr sz="3050" spc="-75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050" spc="-10" dirty="0">
                <a:solidFill>
                  <a:srgbClr val="EE220D"/>
                </a:solidFill>
                <a:latin typeface="Georgia" panose="02040502050405020303"/>
                <a:cs typeface="Georgia" panose="02040502050405020303"/>
              </a:rPr>
              <a:t>InterfaceName</a:t>
            </a:r>
            <a:endParaRPr sz="3050"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626913" y="2771718"/>
            <a:ext cx="6701790" cy="836168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Employee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248285">
              <a:lnSpc>
                <a:spcPct val="100000"/>
              </a:lnSpc>
              <a:spcBef>
                <a:spcPts val="94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245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display()</a:t>
            </a:r>
            <a:r>
              <a:rPr sz="245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719455">
              <a:lnSpc>
                <a:spcPct val="100000"/>
              </a:lnSpc>
              <a:spcBef>
                <a:spcPts val="935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print("I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am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engineer");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2211070">
              <a:lnSpc>
                <a:spcPct val="100000"/>
              </a:lnSpc>
              <a:spcBef>
                <a:spcPts val="86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45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Engineer</a:t>
            </a:r>
            <a:r>
              <a:rPr sz="245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implements</a:t>
            </a:r>
            <a:r>
              <a:rPr sz="245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Employee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797560">
              <a:lnSpc>
                <a:spcPct val="100000"/>
              </a:lnSpc>
              <a:spcBef>
                <a:spcPts val="94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245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display()</a:t>
            </a:r>
            <a:r>
              <a:rPr sz="245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347470">
              <a:lnSpc>
                <a:spcPct val="100000"/>
              </a:lnSpc>
              <a:spcBef>
                <a:spcPts val="86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print("I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am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engineer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4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company");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24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main()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 marR="2643505">
              <a:lnSpc>
                <a:spcPts val="3860"/>
              </a:lnSpc>
              <a:spcBef>
                <a:spcPts val="220"/>
              </a:spcBef>
            </a:pPr>
            <a:r>
              <a:rPr sz="2450" dirty="0">
                <a:latin typeface="Times New Roman" panose="02020603050405020304"/>
                <a:cs typeface="Times New Roman" panose="02020603050405020304"/>
              </a:rPr>
              <a:t>Engineer</a:t>
            </a:r>
            <a:r>
              <a:rPr sz="24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eng</a:t>
            </a:r>
            <a:r>
              <a:rPr sz="24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4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4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0" dirty="0">
                <a:latin typeface="Times New Roman" panose="02020603050405020304"/>
                <a:cs typeface="Times New Roman" panose="02020603050405020304"/>
              </a:rPr>
              <a:t>Engineer(); eng.display();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24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5795006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Dart</a:t>
            </a:r>
            <a:r>
              <a:rPr sz="6900" spc="-5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Class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441611" y="2700934"/>
            <a:ext cx="9534525" cy="113157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577850" marR="5080" indent="-565785">
              <a:lnSpc>
                <a:spcPts val="3860"/>
              </a:lnSpc>
              <a:spcBef>
                <a:spcPts val="1050"/>
              </a:spcBef>
              <a:buSzPts val="900"/>
              <a:buFont typeface="Arial MT"/>
              <a:buChar char="•"/>
              <a:tabLst>
                <a:tab pos="577850" algn="l"/>
              </a:tabLst>
            </a:pPr>
            <a:r>
              <a:rPr sz="4000" dirty="0">
                <a:latin typeface="Times New Roman" panose="02020603050405020304"/>
                <a:cs typeface="Times New Roman" panose="02020603050405020304"/>
              </a:rPr>
              <a:t>Dart</a:t>
            </a:r>
            <a:r>
              <a:rPr sz="40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classes</a:t>
            </a:r>
            <a:r>
              <a:rPr sz="4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4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blueprint</a:t>
            </a:r>
            <a:r>
              <a:rPr sz="4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object,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4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4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4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4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4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4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constructors.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611" y="3683522"/>
            <a:ext cx="9534525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77850" indent="-565150">
              <a:lnSpc>
                <a:spcPct val="100000"/>
              </a:lnSpc>
              <a:spcBef>
                <a:spcPts val="140"/>
              </a:spcBef>
              <a:buSzPts val="900"/>
              <a:buFont typeface="Arial MT"/>
              <a:buChar char="•"/>
              <a:tabLst>
                <a:tab pos="577850" algn="l"/>
                <a:tab pos="1356995" algn="l"/>
                <a:tab pos="2764155" algn="l"/>
                <a:tab pos="3884295" algn="l"/>
                <a:tab pos="5803900" algn="l"/>
                <a:tab pos="7482205" algn="l"/>
              </a:tabLst>
            </a:pPr>
            <a:r>
              <a:rPr sz="40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fields,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functions,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039" y="4176073"/>
            <a:ext cx="3519170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000" dirty="0">
                <a:latin typeface="Times New Roman" panose="02020603050405020304"/>
                <a:cs typeface="Times New Roman" panose="02020603050405020304"/>
              </a:rPr>
              <a:t>constructors,</a:t>
            </a:r>
            <a:r>
              <a:rPr sz="4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0" dirty="0">
                <a:latin typeface="Times New Roman" panose="02020603050405020304"/>
                <a:cs typeface="Times New Roman" panose="02020603050405020304"/>
              </a:rPr>
              <a:t>etc.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1611" y="7526756"/>
            <a:ext cx="660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0" dirty="0">
                <a:latin typeface="Arial MT"/>
                <a:cs typeface="Arial MT"/>
              </a:rPr>
              <a:t>•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1611" y="8019306"/>
            <a:ext cx="660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0" dirty="0">
                <a:latin typeface="Arial MT"/>
                <a:cs typeface="Arial MT"/>
              </a:rPr>
              <a:t>•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611" y="8511857"/>
            <a:ext cx="660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0" dirty="0">
                <a:latin typeface="Arial MT"/>
                <a:cs typeface="Arial MT"/>
              </a:rPr>
              <a:t>•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1611" y="9004407"/>
            <a:ext cx="660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0" dirty="0">
                <a:latin typeface="Arial MT"/>
                <a:cs typeface="Arial MT"/>
              </a:rPr>
              <a:t>•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1611" y="4668623"/>
            <a:ext cx="9534525" cy="506920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577850" marR="5080" indent="-565785" algn="just">
              <a:lnSpc>
                <a:spcPts val="3880"/>
              </a:lnSpc>
              <a:spcBef>
                <a:spcPts val="1035"/>
              </a:spcBef>
              <a:buSzPts val="900"/>
              <a:buFont typeface="Arial MT"/>
              <a:buChar char="•"/>
              <a:tabLst>
                <a:tab pos="577850" algn="l"/>
              </a:tabLst>
            </a:pPr>
            <a:r>
              <a:rPr sz="4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40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0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wrapper</a:t>
            </a:r>
            <a:r>
              <a:rPr sz="40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40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binds/encapsulates</a:t>
            </a:r>
            <a:r>
              <a:rPr sz="40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4000" spc="1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4000" spc="10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4000" spc="1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together;</a:t>
            </a:r>
            <a:r>
              <a:rPr sz="4000" spc="1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4000" spc="1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4000" spc="1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40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40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creating</a:t>
            </a:r>
            <a:r>
              <a:rPr sz="40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40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object.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577850" indent="-565150" algn="just">
              <a:lnSpc>
                <a:spcPts val="3420"/>
              </a:lnSpc>
              <a:buClr>
                <a:srgbClr val="000000"/>
              </a:buClr>
              <a:buSzPts val="900"/>
              <a:buFont typeface="Arial MT"/>
              <a:buChar char="•"/>
              <a:tabLst>
                <a:tab pos="577850" algn="l"/>
              </a:tabLst>
            </a:pPr>
            <a:r>
              <a:rPr sz="40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Syntax: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577850" indent="-565150" algn="just">
              <a:lnSpc>
                <a:spcPts val="3880"/>
              </a:lnSpc>
              <a:buClr>
                <a:srgbClr val="000000"/>
              </a:buClr>
              <a:buSzPts val="900"/>
              <a:buFont typeface="Arial MT"/>
              <a:buChar char="•"/>
              <a:tabLst>
                <a:tab pos="577850" algn="l"/>
              </a:tabLst>
            </a:pPr>
            <a:r>
              <a:rPr sz="40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000" spc="6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ClassName</a:t>
            </a:r>
            <a:r>
              <a:rPr sz="4000" spc="4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962660">
              <a:lnSpc>
                <a:spcPts val="3880"/>
              </a:lnSpc>
            </a:pPr>
            <a:r>
              <a:rPr sz="40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&lt;fields&gt;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962660">
              <a:lnSpc>
                <a:spcPts val="3880"/>
              </a:lnSpc>
            </a:pPr>
            <a:r>
              <a:rPr sz="40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&lt;getters/setters&gt;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834390">
              <a:lnSpc>
                <a:spcPts val="3880"/>
              </a:lnSpc>
            </a:pPr>
            <a:r>
              <a:rPr sz="40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&lt;constructor&gt;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706120">
              <a:lnSpc>
                <a:spcPts val="3870"/>
              </a:lnSpc>
            </a:pPr>
            <a:r>
              <a:rPr sz="40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&lt;functions&gt;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577850" indent="-565150" algn="just">
              <a:lnSpc>
                <a:spcPts val="4330"/>
              </a:lnSpc>
              <a:buClr>
                <a:srgbClr val="000000"/>
              </a:buClr>
              <a:buSzPts val="900"/>
              <a:buFont typeface="Arial MT"/>
              <a:buChar char="•"/>
              <a:tabLst>
                <a:tab pos="577850" algn="l"/>
              </a:tabLst>
            </a:pPr>
            <a:r>
              <a:rPr sz="400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705476" y="2814439"/>
            <a:ext cx="4545965" cy="1236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950" spc="-3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MyClass{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829310" indent="-816610">
              <a:lnSpc>
                <a:spcPct val="100000"/>
              </a:lnSpc>
              <a:spcBef>
                <a:spcPts val="50"/>
              </a:spcBef>
              <a:buClr>
                <a:srgbClr val="000000"/>
              </a:buClr>
              <a:buSzPts val="900"/>
              <a:buFont typeface="Arial MT"/>
              <a:buChar char="•"/>
              <a:tabLst>
                <a:tab pos="829310" algn="l"/>
              </a:tabLst>
            </a:pP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3950" spc="-1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stdId=111000;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05476" y="4418159"/>
            <a:ext cx="660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0" dirty="0">
                <a:latin typeface="Arial MT"/>
                <a:cs typeface="Arial MT"/>
              </a:rPr>
              <a:t>•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05476" y="4626321"/>
            <a:ext cx="83248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0" indent="-56515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ts val="900"/>
              <a:buFont typeface="Arial MT"/>
              <a:buChar char="•"/>
              <a:tabLst>
                <a:tab pos="577850" algn="l"/>
              </a:tabLst>
            </a:pPr>
            <a:r>
              <a:rPr sz="3950" spc="-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77740" y="2513"/>
              <a:ext cx="18123846" cy="20782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7132" rIns="0" bIns="0" rtlCol="0">
            <a:spAutoFit/>
          </a:bodyPr>
          <a:lstStyle/>
          <a:p>
            <a:pPr marL="230505">
              <a:lnSpc>
                <a:spcPct val="100000"/>
              </a:lnSpc>
              <a:spcBef>
                <a:spcPts val="90"/>
              </a:spcBef>
            </a:pPr>
            <a:r>
              <a:rPr sz="5450" dirty="0"/>
              <a:t>Creating</a:t>
            </a:r>
            <a:r>
              <a:rPr sz="5450" spc="-90" dirty="0"/>
              <a:t> </a:t>
            </a:r>
            <a:r>
              <a:rPr sz="5450" dirty="0"/>
              <a:t>Objects</a:t>
            </a:r>
            <a:r>
              <a:rPr sz="5450" spc="-90" dirty="0"/>
              <a:t> </a:t>
            </a:r>
            <a:r>
              <a:rPr sz="5450" dirty="0"/>
              <a:t>and</a:t>
            </a:r>
            <a:r>
              <a:rPr sz="5450" spc="-90" dirty="0"/>
              <a:t> </a:t>
            </a:r>
            <a:r>
              <a:rPr sz="5450" dirty="0"/>
              <a:t>Accessing</a:t>
            </a:r>
            <a:r>
              <a:rPr sz="5450" spc="-90" dirty="0"/>
              <a:t> </a:t>
            </a:r>
            <a:r>
              <a:rPr sz="5450" dirty="0"/>
              <a:t>Variable</a:t>
            </a:r>
            <a:r>
              <a:rPr sz="5450" spc="-90" dirty="0"/>
              <a:t> </a:t>
            </a:r>
            <a:r>
              <a:rPr sz="5450" dirty="0"/>
              <a:t>and</a:t>
            </a:r>
            <a:r>
              <a:rPr sz="5450" spc="-90" dirty="0"/>
              <a:t> </a:t>
            </a:r>
            <a:r>
              <a:rPr sz="5450" spc="-10" dirty="0"/>
              <a:t>Function</a:t>
            </a:r>
            <a:endParaRPr sz="5450"/>
          </a:p>
        </p:txBody>
      </p:sp>
      <p:sp>
        <p:nvSpPr>
          <p:cNvPr id="6" name="object 6"/>
          <p:cNvSpPr txBox="1"/>
          <p:nvPr/>
        </p:nvSpPr>
        <p:spPr>
          <a:xfrm>
            <a:off x="441611" y="2814439"/>
            <a:ext cx="9535160" cy="54565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577850" marR="5080" indent="-565785" algn="just">
              <a:lnSpc>
                <a:spcPct val="100000"/>
              </a:lnSpc>
              <a:spcBef>
                <a:spcPts val="80"/>
              </a:spcBef>
              <a:buSzPts val="900"/>
              <a:buFont typeface="Arial MT"/>
              <a:buChar char="•"/>
              <a:tabLst>
                <a:tab pos="577850" algn="l"/>
              </a:tabLst>
            </a:pPr>
            <a:r>
              <a:rPr sz="3950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3950" spc="7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creating</a:t>
            </a:r>
            <a:r>
              <a:rPr sz="3950" spc="7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7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class,</a:t>
            </a:r>
            <a:r>
              <a:rPr sz="3950" spc="7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950" spc="7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950" spc="7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3950" spc="7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2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3950" spc="8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950" spc="89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3950" spc="8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950" spc="89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950" spc="8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950" spc="89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950" spc="8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2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3950" spc="3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950" spc="3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3950" spc="3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950" spc="3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fields</a:t>
            </a:r>
            <a:r>
              <a:rPr sz="3950" spc="30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950" spc="3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950" spc="68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keyword</a:t>
            </a:r>
            <a:r>
              <a:rPr sz="3950" spc="68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950" spc="6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950" spc="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950" spc="6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declare</a:t>
            </a:r>
            <a:r>
              <a:rPr sz="3950" spc="6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class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followed</a:t>
            </a:r>
            <a:r>
              <a:rPr sz="3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name.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95"/>
              </a:spcBef>
              <a:buFont typeface="Arial MT"/>
              <a:buChar char="•"/>
            </a:pP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5"/>
              </a:spcBef>
              <a:buSzPts val="900"/>
              <a:buFont typeface="Arial MT"/>
              <a:buChar char="•"/>
              <a:tabLst>
                <a:tab pos="577850" algn="l"/>
              </a:tabLst>
            </a:pP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Syntax: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marR="5715" indent="-565785" algn="just">
              <a:lnSpc>
                <a:spcPts val="4690"/>
              </a:lnSpc>
              <a:spcBef>
                <a:spcPts val="200"/>
              </a:spcBef>
              <a:buClr>
                <a:srgbClr val="000000"/>
              </a:buClr>
              <a:buSzPts val="900"/>
              <a:buFont typeface="Arial MT"/>
              <a:buChar char="•"/>
              <a:tabLst>
                <a:tab pos="577850" algn="l"/>
              </a:tabLst>
            </a:pP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3950" spc="2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object_name</a:t>
            </a:r>
            <a:r>
              <a:rPr sz="3950" spc="24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950" spc="24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950" spc="24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class_name(&lt;const ructor_arguments&gt;);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611" y="8637507"/>
            <a:ext cx="660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0" dirty="0">
                <a:latin typeface="Arial MT"/>
                <a:cs typeface="Arial MT"/>
              </a:rPr>
              <a:t>•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705476" y="2763340"/>
            <a:ext cx="8486140" cy="30689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4140"/>
              </a:lnSpc>
              <a:spcBef>
                <a:spcPts val="125"/>
              </a:spcBef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MyClass{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42570">
              <a:lnSpc>
                <a:spcPts val="3920"/>
              </a:lnSpc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3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stdId=111000;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42570" marR="4130040">
              <a:lnSpc>
                <a:spcPts val="3960"/>
              </a:lnSpc>
              <a:spcBef>
                <a:spcPts val="210"/>
              </a:spcBef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3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stdName="Ratul"; showInfo(){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73075">
              <a:lnSpc>
                <a:spcPts val="3605"/>
              </a:lnSpc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print("Student</a:t>
            </a:r>
            <a:r>
              <a:rPr sz="3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is : 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${stdName}");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73075">
              <a:lnSpc>
                <a:spcPts val="4140"/>
              </a:lnSpc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print("Student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Roll Number</a:t>
            </a:r>
            <a:r>
              <a:rPr sz="3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is : 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${stdId}");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35835" y="6248889"/>
            <a:ext cx="24701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05476" y="6741439"/>
            <a:ext cx="24701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05476" y="7736592"/>
            <a:ext cx="6031865" cy="2578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4140"/>
              </a:lnSpc>
              <a:spcBef>
                <a:spcPts val="125"/>
              </a:spcBef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void main()</a:t>
            </a:r>
            <a:r>
              <a:rPr sz="3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42570" marR="5080">
              <a:lnSpc>
                <a:spcPct val="91000"/>
              </a:lnSpc>
              <a:spcBef>
                <a:spcPts val="220"/>
              </a:spcBef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MyClass</a:t>
            </a:r>
            <a:r>
              <a:rPr sz="3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ob1=</a:t>
            </a:r>
            <a:r>
              <a:rPr sz="3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600" spc="5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solidFill>
                  <a:srgbClr val="EE220D"/>
                </a:solidFill>
                <a:latin typeface="Times New Roman" panose="02020603050405020304"/>
                <a:cs typeface="Times New Roman" panose="02020603050405020304"/>
              </a:rPr>
              <a:t>MyClass(); print(ob1.stdId); ob1.showInfo();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955"/>
              </a:lnSpc>
            </a:pPr>
            <a:r>
              <a:rPr sz="3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8144673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Dart</a:t>
            </a:r>
            <a:r>
              <a:rPr sz="6900" spc="-5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Constructor</a:t>
            </a:r>
            <a:endParaRPr sz="6900"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dirty="0"/>
              <a:t>A</a:t>
            </a:r>
            <a:r>
              <a:rPr spc="655" dirty="0"/>
              <a:t>  </a:t>
            </a:r>
            <a:r>
              <a:rPr dirty="0"/>
              <a:t>constructor</a:t>
            </a:r>
            <a:r>
              <a:rPr spc="660" dirty="0"/>
              <a:t>  </a:t>
            </a:r>
            <a:r>
              <a:rPr dirty="0"/>
              <a:t>is</a:t>
            </a:r>
            <a:r>
              <a:rPr spc="655" dirty="0"/>
              <a:t>  </a:t>
            </a:r>
            <a:r>
              <a:rPr dirty="0"/>
              <a:t>a</a:t>
            </a:r>
            <a:r>
              <a:rPr spc="655" dirty="0"/>
              <a:t>  </a:t>
            </a:r>
            <a:r>
              <a:rPr dirty="0"/>
              <a:t>different</a:t>
            </a:r>
            <a:r>
              <a:rPr spc="660" dirty="0"/>
              <a:t>  </a:t>
            </a:r>
            <a:r>
              <a:rPr dirty="0"/>
              <a:t>type</a:t>
            </a:r>
            <a:r>
              <a:rPr spc="650" dirty="0"/>
              <a:t>  </a:t>
            </a:r>
            <a:r>
              <a:rPr spc="-25" dirty="0"/>
              <a:t>of </a:t>
            </a:r>
            <a:r>
              <a:rPr dirty="0"/>
              <a:t>function</a:t>
            </a:r>
            <a:r>
              <a:rPr spc="320" dirty="0"/>
              <a:t> </a:t>
            </a:r>
            <a:r>
              <a:rPr dirty="0"/>
              <a:t>which</a:t>
            </a:r>
            <a:r>
              <a:rPr spc="320" dirty="0"/>
              <a:t> </a:t>
            </a:r>
            <a:r>
              <a:rPr dirty="0"/>
              <a:t>is</a:t>
            </a:r>
            <a:r>
              <a:rPr spc="320" dirty="0"/>
              <a:t> </a:t>
            </a:r>
            <a:r>
              <a:rPr dirty="0"/>
              <a:t>created</a:t>
            </a:r>
            <a:r>
              <a:rPr spc="320" dirty="0"/>
              <a:t> </a:t>
            </a:r>
            <a:r>
              <a:rPr dirty="0"/>
              <a:t>with</a:t>
            </a:r>
            <a:r>
              <a:rPr spc="320" dirty="0"/>
              <a:t> </a:t>
            </a:r>
            <a:r>
              <a:rPr dirty="0"/>
              <a:t>same</a:t>
            </a:r>
            <a:r>
              <a:rPr spc="315" dirty="0"/>
              <a:t> </a:t>
            </a:r>
            <a:r>
              <a:rPr spc="-20" dirty="0"/>
              <a:t>name </a:t>
            </a:r>
            <a:r>
              <a:rPr dirty="0"/>
              <a:t>as</a:t>
            </a:r>
            <a:r>
              <a:rPr spc="480" dirty="0"/>
              <a:t> </a:t>
            </a:r>
            <a:r>
              <a:rPr dirty="0"/>
              <a:t>its</a:t>
            </a:r>
            <a:r>
              <a:rPr spc="495" dirty="0"/>
              <a:t> </a:t>
            </a:r>
            <a:r>
              <a:rPr dirty="0"/>
              <a:t>class</a:t>
            </a:r>
            <a:r>
              <a:rPr spc="490" dirty="0"/>
              <a:t> </a:t>
            </a:r>
            <a:r>
              <a:rPr dirty="0"/>
              <a:t>name.</a:t>
            </a:r>
            <a:r>
              <a:rPr spc="495" dirty="0"/>
              <a:t> </a:t>
            </a:r>
            <a:r>
              <a:rPr dirty="0"/>
              <a:t>The</a:t>
            </a:r>
            <a:r>
              <a:rPr spc="490" dirty="0"/>
              <a:t> </a:t>
            </a:r>
            <a:r>
              <a:rPr dirty="0"/>
              <a:t>constructor</a:t>
            </a:r>
            <a:r>
              <a:rPr spc="495" dirty="0"/>
              <a:t> </a:t>
            </a:r>
            <a:r>
              <a:rPr dirty="0"/>
              <a:t>is</a:t>
            </a:r>
            <a:r>
              <a:rPr spc="495" dirty="0"/>
              <a:t> </a:t>
            </a:r>
            <a:r>
              <a:rPr spc="-20" dirty="0"/>
              <a:t>used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initialize</a:t>
            </a:r>
            <a:r>
              <a:rPr spc="-25" dirty="0"/>
              <a:t> </a:t>
            </a:r>
            <a:r>
              <a:rPr dirty="0"/>
              <a:t>an</a:t>
            </a:r>
            <a:r>
              <a:rPr spc="-15" dirty="0"/>
              <a:t> </a:t>
            </a:r>
            <a:r>
              <a:rPr dirty="0"/>
              <a:t>object</a:t>
            </a:r>
            <a:r>
              <a:rPr spc="-20" dirty="0"/>
              <a:t> </a:t>
            </a:r>
            <a:r>
              <a:rPr dirty="0"/>
              <a:t>when</a:t>
            </a:r>
            <a:r>
              <a:rPr spc="-20" dirty="0"/>
              <a:t> </a:t>
            </a:r>
            <a:r>
              <a:rPr dirty="0"/>
              <a:t>it</a:t>
            </a:r>
            <a:r>
              <a:rPr spc="-10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spc="-10" dirty="0"/>
              <a:t>created.</a:t>
            </a:r>
            <a:endParaRPr spc="-10" dirty="0"/>
          </a:p>
          <a:p>
            <a:pPr marL="766445" indent="-440055">
              <a:lnSpc>
                <a:spcPts val="4715"/>
              </a:lnSpc>
              <a:spcBef>
                <a:spcPts val="50"/>
              </a:spcBef>
              <a:buClr>
                <a:srgbClr val="245796"/>
              </a:buClr>
              <a:buFont typeface="Georgia" panose="02040502050405020303"/>
              <a:buChar char="•"/>
              <a:tabLst>
                <a:tab pos="766445" algn="l"/>
              </a:tabLst>
            </a:pPr>
            <a:r>
              <a:rPr dirty="0"/>
              <a:t>Constructor</a:t>
            </a:r>
            <a:r>
              <a:rPr spc="-20" dirty="0"/>
              <a:t> </a:t>
            </a:r>
            <a:r>
              <a:rPr dirty="0">
                <a:solidFill>
                  <a:srgbClr val="FF0000"/>
                </a:solidFill>
              </a:rPr>
              <a:t>has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no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return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spc="-20" dirty="0">
                <a:solidFill>
                  <a:srgbClr val="FF0000"/>
                </a:solidFill>
              </a:rPr>
              <a:t>type</a:t>
            </a:r>
            <a:endParaRPr spc="-20" dirty="0">
              <a:solidFill>
                <a:srgbClr val="FF0000"/>
              </a:solidFill>
            </a:endParaRPr>
          </a:p>
          <a:p>
            <a:pPr marL="766445" indent="-440055">
              <a:lnSpc>
                <a:spcPts val="4715"/>
              </a:lnSpc>
              <a:buClr>
                <a:srgbClr val="245796"/>
              </a:buClr>
              <a:buFont typeface="Georgia" panose="02040502050405020303"/>
              <a:buChar char="•"/>
              <a:tabLst>
                <a:tab pos="766445" algn="l"/>
              </a:tabLst>
            </a:pPr>
            <a:r>
              <a:rPr dirty="0"/>
              <a:t>Constructor</a:t>
            </a:r>
            <a:r>
              <a:rPr spc="-25" dirty="0"/>
              <a:t> </a:t>
            </a:r>
            <a:r>
              <a:rPr dirty="0"/>
              <a:t>can</a:t>
            </a:r>
            <a:r>
              <a:rPr spc="-25" dirty="0"/>
              <a:t> </a:t>
            </a:r>
            <a:r>
              <a:rPr dirty="0"/>
              <a:t>have</a:t>
            </a:r>
            <a:r>
              <a:rPr spc="-30" dirty="0"/>
              <a:t> </a:t>
            </a:r>
            <a:r>
              <a:rPr spc="-10" dirty="0"/>
              <a:t>parameter</a:t>
            </a:r>
            <a:endParaRPr spc="-10" dirty="0"/>
          </a:p>
          <a:p>
            <a:pPr marL="766445" indent="-440055">
              <a:lnSpc>
                <a:spcPct val="100000"/>
              </a:lnSpc>
              <a:spcBef>
                <a:spcPts val="50"/>
              </a:spcBef>
              <a:buClr>
                <a:srgbClr val="245796"/>
              </a:buClr>
              <a:buFont typeface="Georgia" panose="02040502050405020303"/>
              <a:buChar char="•"/>
              <a:tabLst>
                <a:tab pos="766445" algn="l"/>
              </a:tabLst>
            </a:pPr>
            <a:r>
              <a:rPr dirty="0"/>
              <a:t>Constructor</a:t>
            </a:r>
            <a:r>
              <a:rPr spc="-35" dirty="0"/>
              <a:t> </a:t>
            </a:r>
            <a:r>
              <a:rPr dirty="0">
                <a:solidFill>
                  <a:srgbClr val="FF0000"/>
                </a:solidFill>
              </a:rPr>
              <a:t>execute</a:t>
            </a:r>
            <a:r>
              <a:rPr spc="-3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automatically</a:t>
            </a:r>
            <a:endParaRPr spc="-1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</a:p>
          <a:p>
            <a:pPr marL="326390">
              <a:lnSpc>
                <a:spcPct val="100000"/>
              </a:lnSpc>
            </a:pPr>
            <a:r>
              <a:rPr spc="-10" dirty="0"/>
              <a:t>Syntax:</a:t>
            </a:r>
            <a:endParaRPr spc="-10" dirty="0"/>
          </a:p>
          <a:p>
            <a:pPr marL="955040" marR="4648835" indent="-628650">
              <a:lnSpc>
                <a:spcPts val="4690"/>
              </a:lnSpc>
              <a:spcBef>
                <a:spcPts val="245"/>
              </a:spcBef>
            </a:pPr>
            <a:r>
              <a:rPr dirty="0">
                <a:solidFill>
                  <a:srgbClr val="FF0000"/>
                </a:solidFill>
              </a:rPr>
              <a:t>class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ClassName</a:t>
            </a:r>
            <a:r>
              <a:rPr spc="-35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{ </a:t>
            </a:r>
            <a:r>
              <a:rPr dirty="0">
                <a:solidFill>
                  <a:srgbClr val="FF0000"/>
                </a:solidFill>
              </a:rPr>
              <a:t>ClassName()</a:t>
            </a:r>
            <a:r>
              <a:rPr spc="-50" dirty="0">
                <a:solidFill>
                  <a:srgbClr val="FF0000"/>
                </a:solidFill>
              </a:rPr>
              <a:t> {</a:t>
            </a:r>
            <a:endParaRPr spc="-50" dirty="0">
              <a:solidFill>
                <a:srgbClr val="FF0000"/>
              </a:solidFill>
            </a:endParaRPr>
          </a:p>
          <a:p>
            <a:pPr marL="326390">
              <a:lnSpc>
                <a:spcPts val="4640"/>
              </a:lnSpc>
            </a:pPr>
            <a:r>
              <a:rPr spc="-50" dirty="0">
                <a:solidFill>
                  <a:srgbClr val="FF0000"/>
                </a:solidFill>
              </a:rPr>
              <a:t>}</a:t>
            </a:r>
            <a:endParaRPr spc="-50" dirty="0">
              <a:solidFill>
                <a:srgbClr val="FF0000"/>
              </a:solidFill>
            </a:endParaRPr>
          </a:p>
          <a:p>
            <a:pPr marL="326390">
              <a:lnSpc>
                <a:spcPct val="100000"/>
              </a:lnSpc>
              <a:spcBef>
                <a:spcPts val="50"/>
              </a:spcBef>
            </a:pPr>
            <a:r>
              <a:rPr spc="-50" dirty="0">
                <a:solidFill>
                  <a:srgbClr val="FF0000"/>
                </a:solidFill>
              </a:rPr>
              <a:t>}</a:t>
            </a:r>
            <a:endParaRPr spc="-50" dirty="0">
              <a:solidFill>
                <a:srgbClr val="FF0000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void</a:t>
            </a:r>
            <a:r>
              <a:rPr spc="-10" dirty="0"/>
              <a:t> </a:t>
            </a:r>
            <a:r>
              <a:rPr dirty="0"/>
              <a:t>main()</a:t>
            </a:r>
            <a:r>
              <a:rPr spc="-10" dirty="0"/>
              <a:t> </a:t>
            </a:r>
            <a:r>
              <a:rPr spc="-50" dirty="0"/>
              <a:t>{</a:t>
            </a:r>
            <a:endParaRPr spc="-50" dirty="0"/>
          </a:p>
          <a:p>
            <a:pPr marL="789940">
              <a:lnSpc>
                <a:spcPct val="100000"/>
              </a:lnSpc>
              <a:spcBef>
                <a:spcPts val="50"/>
              </a:spcBef>
            </a:pPr>
            <a:r>
              <a:rPr dirty="0"/>
              <a:t>Student</a:t>
            </a:r>
            <a:r>
              <a:rPr spc="15" dirty="0"/>
              <a:t> </a:t>
            </a:r>
            <a:r>
              <a:rPr dirty="0"/>
              <a:t>std</a:t>
            </a:r>
            <a:r>
              <a:rPr spc="20" dirty="0"/>
              <a:t> </a:t>
            </a:r>
            <a:r>
              <a:rPr dirty="0"/>
              <a:t>=</a:t>
            </a:r>
            <a:r>
              <a:rPr spc="30" dirty="0"/>
              <a:t> </a:t>
            </a:r>
            <a:r>
              <a:rPr dirty="0"/>
              <a:t>new</a:t>
            </a:r>
            <a:r>
              <a:rPr spc="20" dirty="0"/>
              <a:t> </a:t>
            </a:r>
            <a:r>
              <a:rPr spc="-10" dirty="0"/>
              <a:t>Student("Jones",26</a:t>
            </a:r>
            <a:endParaRPr spc="-10" dirty="0"/>
          </a:p>
          <a:p>
            <a:pPr marL="12700">
              <a:lnSpc>
                <a:spcPts val="4715"/>
              </a:lnSpc>
              <a:spcBef>
                <a:spcPts val="50"/>
              </a:spcBef>
            </a:pPr>
            <a:r>
              <a:rPr spc="-25" dirty="0"/>
              <a:t>);</a:t>
            </a:r>
            <a:endParaRPr spc="-25" dirty="0"/>
          </a:p>
          <a:p>
            <a:pPr marL="12700">
              <a:lnSpc>
                <a:spcPts val="4715"/>
              </a:lnSpc>
            </a:pPr>
            <a:r>
              <a:rPr spc="-50" dirty="0"/>
              <a:t>}</a:t>
            </a:r>
            <a:endParaRPr spc="-50" dirty="0"/>
          </a:p>
          <a:p>
            <a:pPr>
              <a:lnSpc>
                <a:spcPct val="100000"/>
              </a:lnSpc>
              <a:spcBef>
                <a:spcPts val="195"/>
              </a:spcBef>
            </a:pPr>
          </a:p>
          <a:p>
            <a:pPr marL="12700">
              <a:lnSpc>
                <a:spcPct val="100000"/>
              </a:lnSpc>
            </a:pPr>
            <a:r>
              <a:rPr dirty="0"/>
              <a:t>class</a:t>
            </a:r>
            <a:r>
              <a:rPr spc="-30" dirty="0"/>
              <a:t> </a:t>
            </a:r>
            <a:r>
              <a:rPr spc="-10" dirty="0"/>
              <a:t>Student{</a:t>
            </a:r>
            <a:endParaRPr spc="-10" dirty="0"/>
          </a:p>
          <a:p>
            <a:pPr marL="1268730" marR="1353185" indent="-628650">
              <a:lnSpc>
                <a:spcPct val="101000"/>
              </a:lnSpc>
            </a:pPr>
            <a:r>
              <a:rPr dirty="0">
                <a:solidFill>
                  <a:srgbClr val="FF0000"/>
                </a:solidFill>
              </a:rPr>
              <a:t>Student(String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str,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int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age){ </a:t>
            </a:r>
            <a:r>
              <a:rPr dirty="0">
                <a:solidFill>
                  <a:srgbClr val="FF0000"/>
                </a:solidFill>
              </a:rPr>
              <a:t>print("The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name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is: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${str}");</a:t>
            </a:r>
            <a:endParaRPr spc="-10" dirty="0">
              <a:solidFill>
                <a:srgbClr val="FF0000"/>
              </a:solidFill>
            </a:endParaRPr>
          </a:p>
          <a:p>
            <a:pPr marL="1268730">
              <a:lnSpc>
                <a:spcPts val="4690"/>
              </a:lnSpc>
            </a:pPr>
            <a:r>
              <a:rPr dirty="0">
                <a:solidFill>
                  <a:srgbClr val="FF0000"/>
                </a:solidFill>
              </a:rPr>
              <a:t>print("The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age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is: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${age}");</a:t>
            </a:r>
            <a:endParaRPr spc="-10" dirty="0">
              <a:solidFill>
                <a:srgbClr val="FF0000"/>
              </a:solidFill>
            </a:endParaRPr>
          </a:p>
          <a:p>
            <a:pPr marL="1645920">
              <a:lnSpc>
                <a:spcPts val="4715"/>
              </a:lnSpc>
              <a:spcBef>
                <a:spcPts val="50"/>
              </a:spcBef>
            </a:pPr>
            <a:r>
              <a:rPr spc="-50" dirty="0">
                <a:solidFill>
                  <a:srgbClr val="FF0000"/>
                </a:solidFill>
              </a:rPr>
              <a:t>}</a:t>
            </a:r>
            <a:endParaRPr spc="-50" dirty="0">
              <a:solidFill>
                <a:srgbClr val="FF0000"/>
              </a:solidFill>
            </a:endParaRPr>
          </a:p>
          <a:p>
            <a:pPr marL="12700">
              <a:lnSpc>
                <a:spcPts val="4715"/>
              </a:lnSpc>
            </a:pPr>
            <a:r>
              <a:rPr spc="-50" dirty="0"/>
              <a:t>}</a:t>
            </a:r>
            <a:endParaRPr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9270503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Default</a:t>
            </a:r>
            <a:r>
              <a:rPr sz="6900" spc="-10" dirty="0">
                <a:solidFill>
                  <a:srgbClr val="245796"/>
                </a:solidFill>
              </a:rPr>
              <a:t> Constructor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1076272" y="2700934"/>
            <a:ext cx="8736965" cy="752983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 marR="5080" algn="just">
              <a:lnSpc>
                <a:spcPct val="81000"/>
              </a:lnSpc>
              <a:spcBef>
                <a:spcPts val="1065"/>
              </a:spcBef>
            </a:pPr>
            <a:r>
              <a:rPr sz="4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Constructor</a:t>
            </a:r>
            <a:r>
              <a:rPr sz="40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40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40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4000" spc="4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parameter</a:t>
            </a:r>
            <a:r>
              <a:rPr sz="4000" spc="4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4000" spc="96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default</a:t>
            </a:r>
            <a:r>
              <a:rPr sz="4000" spc="9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constructor</a:t>
            </a:r>
            <a:r>
              <a:rPr sz="4000" spc="9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4000" spc="9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no-</a:t>
            </a:r>
            <a:r>
              <a:rPr sz="40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arg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constructor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4000" spc="3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4000" spc="3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000" spc="3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automatically</a:t>
            </a:r>
            <a:r>
              <a:rPr sz="4000" spc="3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created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(with</a:t>
            </a:r>
            <a:r>
              <a:rPr sz="4000" spc="89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4000" spc="9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argument)</a:t>
            </a:r>
            <a:r>
              <a:rPr sz="4000" spc="9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4000" spc="9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Dart</a:t>
            </a:r>
            <a:r>
              <a:rPr sz="4000" spc="9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compiler</a:t>
            </a:r>
            <a:r>
              <a:rPr sz="4000" spc="9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4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don't</a:t>
            </a:r>
            <a:r>
              <a:rPr sz="4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declare</a:t>
            </a:r>
            <a:r>
              <a:rPr sz="4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40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class.</a:t>
            </a:r>
            <a:r>
              <a:rPr sz="4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000" spc="-20" dirty="0">
                <a:latin typeface="Times New Roman" panose="02020603050405020304"/>
                <a:cs typeface="Times New Roman" panose="02020603050405020304"/>
              </a:rPr>
              <a:t>Dart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compiler</a:t>
            </a:r>
            <a:r>
              <a:rPr sz="40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ignores</a:t>
            </a:r>
            <a:r>
              <a:rPr sz="40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default</a:t>
            </a:r>
            <a:r>
              <a:rPr sz="40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constructor</a:t>
            </a:r>
            <a:r>
              <a:rPr sz="40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4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4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constructor</a:t>
            </a:r>
            <a:r>
              <a:rPr sz="4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4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argument</a:t>
            </a:r>
            <a:r>
              <a:rPr sz="4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40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argument.</a:t>
            </a:r>
            <a:r>
              <a:rPr sz="40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syntax</a:t>
            </a:r>
            <a:r>
              <a:rPr sz="40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0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4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below.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4340"/>
              </a:lnSpc>
              <a:spcBef>
                <a:spcPts val="2955"/>
              </a:spcBef>
            </a:pPr>
            <a:r>
              <a:rPr sz="40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396875" marR="4877435" indent="-384810">
              <a:lnSpc>
                <a:spcPts val="3880"/>
              </a:lnSpc>
              <a:spcBef>
                <a:spcPts val="435"/>
              </a:spcBef>
            </a:pP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000" spc="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ClassName</a:t>
            </a:r>
            <a:r>
              <a:rPr sz="4000" spc="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ClassName()</a:t>
            </a:r>
            <a:r>
              <a:rPr sz="4000" spc="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396875">
              <a:lnSpc>
                <a:spcPts val="3430"/>
              </a:lnSpc>
            </a:pP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//</a:t>
            </a:r>
            <a:r>
              <a:rPr sz="4000" spc="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constructor</a:t>
            </a:r>
            <a:r>
              <a:rPr sz="4000" spc="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body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396875">
              <a:lnSpc>
                <a:spcPts val="3870"/>
              </a:lnSpc>
            </a:pPr>
            <a:r>
              <a:rPr sz="4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4340"/>
              </a:lnSpc>
            </a:pPr>
            <a:r>
              <a:rPr sz="4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void</a:t>
            </a:r>
            <a:r>
              <a:rPr spc="-10" dirty="0"/>
              <a:t> </a:t>
            </a:r>
            <a:r>
              <a:rPr dirty="0"/>
              <a:t>main()</a:t>
            </a:r>
            <a:r>
              <a:rPr spc="-10" dirty="0"/>
              <a:t> </a:t>
            </a:r>
            <a:r>
              <a:rPr spc="-50" dirty="0"/>
              <a:t>{</a:t>
            </a:r>
            <a:endParaRPr spc="-50" dirty="0"/>
          </a:p>
          <a:p>
            <a:pPr marL="1520190">
              <a:lnSpc>
                <a:spcPct val="100000"/>
              </a:lnSpc>
              <a:spcBef>
                <a:spcPts val="50"/>
              </a:spcBef>
            </a:pPr>
            <a:r>
              <a:rPr dirty="0"/>
              <a:t>Student</a:t>
            </a:r>
            <a:r>
              <a:rPr spc="-10" dirty="0"/>
              <a:t> </a:t>
            </a:r>
            <a:r>
              <a:rPr dirty="0"/>
              <a:t>std</a:t>
            </a:r>
            <a:r>
              <a:rPr spc="-10" dirty="0"/>
              <a:t> </a:t>
            </a:r>
            <a:r>
              <a:rPr dirty="0"/>
              <a:t>= new</a:t>
            </a:r>
            <a:r>
              <a:rPr spc="-15" dirty="0"/>
              <a:t> </a:t>
            </a:r>
            <a:r>
              <a:rPr spc="-10" dirty="0"/>
              <a:t>Student();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50" dirty="0"/>
              <a:t>}</a:t>
            </a:r>
            <a:endParaRPr spc="-50" dirty="0"/>
          </a:p>
          <a:p>
            <a:pPr marL="640715" marR="5523230" indent="-628650">
              <a:lnSpc>
                <a:spcPts val="9480"/>
              </a:lnSpc>
              <a:spcBef>
                <a:spcPts val="1100"/>
              </a:spcBef>
            </a:pPr>
            <a:r>
              <a:rPr dirty="0"/>
              <a:t>class</a:t>
            </a:r>
            <a:r>
              <a:rPr spc="-30" dirty="0"/>
              <a:t> </a:t>
            </a:r>
            <a:r>
              <a:rPr spc="-10" dirty="0"/>
              <a:t>Student{ </a:t>
            </a:r>
            <a:r>
              <a:rPr spc="-10" dirty="0">
                <a:solidFill>
                  <a:srgbClr val="FF0000"/>
                </a:solidFill>
              </a:rPr>
              <a:t>Student(){</a:t>
            </a:r>
            <a:endParaRPr spc="-10" dirty="0">
              <a:solidFill>
                <a:srgbClr val="FF0000"/>
              </a:solidFill>
            </a:endParaRPr>
          </a:p>
          <a:p>
            <a:pPr marL="12700">
              <a:lnSpc>
                <a:spcPts val="3655"/>
              </a:lnSpc>
            </a:pPr>
            <a:r>
              <a:rPr dirty="0">
                <a:solidFill>
                  <a:srgbClr val="FF0000"/>
                </a:solidFill>
              </a:rPr>
              <a:t>print("The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example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of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the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default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constru</a:t>
            </a:r>
            <a:endParaRPr spc="-10" dirty="0">
              <a:solidFill>
                <a:srgbClr val="FF0000"/>
              </a:solidFill>
            </a:endParaRPr>
          </a:p>
          <a:p>
            <a:pPr marL="12700">
              <a:lnSpc>
                <a:spcPts val="4715"/>
              </a:lnSpc>
            </a:pPr>
            <a:r>
              <a:rPr spc="-10" dirty="0">
                <a:solidFill>
                  <a:srgbClr val="FF0000"/>
                </a:solidFill>
              </a:rPr>
              <a:t>ctor");</a:t>
            </a:r>
            <a:endParaRPr spc="-10" dirty="0">
              <a:solidFill>
                <a:srgbClr val="FF0000"/>
              </a:solidFill>
            </a:endParaRPr>
          </a:p>
          <a:p>
            <a:pPr marL="1645920">
              <a:lnSpc>
                <a:spcPts val="4715"/>
              </a:lnSpc>
              <a:spcBef>
                <a:spcPts val="50"/>
              </a:spcBef>
            </a:pPr>
            <a:r>
              <a:rPr spc="-50" dirty="0">
                <a:solidFill>
                  <a:srgbClr val="FF0000"/>
                </a:solidFill>
              </a:rPr>
              <a:t>}</a:t>
            </a:r>
            <a:endParaRPr spc="-50" dirty="0">
              <a:solidFill>
                <a:srgbClr val="FF0000"/>
              </a:solidFill>
            </a:endParaRPr>
          </a:p>
          <a:p>
            <a:pPr marL="12700">
              <a:lnSpc>
                <a:spcPts val="4715"/>
              </a:lnSpc>
            </a:pPr>
            <a:r>
              <a:rPr spc="-50" dirty="0"/>
              <a:t>}</a:t>
            </a:r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12205701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Parameterized</a:t>
            </a:r>
            <a:r>
              <a:rPr sz="6900" spc="-15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Constructor</a:t>
            </a:r>
            <a:endParaRPr sz="6900"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85"/>
              </a:spcBef>
            </a:pPr>
            <a:r>
              <a:rPr dirty="0"/>
              <a:t>We</a:t>
            </a:r>
            <a:r>
              <a:rPr spc="240" dirty="0"/>
              <a:t>  </a:t>
            </a:r>
            <a:r>
              <a:rPr dirty="0"/>
              <a:t>can</a:t>
            </a:r>
            <a:r>
              <a:rPr spc="250" dirty="0"/>
              <a:t>  </a:t>
            </a:r>
            <a:r>
              <a:rPr dirty="0"/>
              <a:t>also</a:t>
            </a:r>
            <a:r>
              <a:rPr spc="254" dirty="0"/>
              <a:t>  </a:t>
            </a:r>
            <a:r>
              <a:rPr dirty="0"/>
              <a:t>pass</a:t>
            </a:r>
            <a:r>
              <a:rPr spc="245" dirty="0"/>
              <a:t>  </a:t>
            </a:r>
            <a:r>
              <a:rPr dirty="0"/>
              <a:t>the</a:t>
            </a:r>
            <a:r>
              <a:rPr spc="250" dirty="0"/>
              <a:t>  </a:t>
            </a:r>
            <a:r>
              <a:rPr dirty="0"/>
              <a:t>parameters</a:t>
            </a:r>
            <a:r>
              <a:rPr spc="250" dirty="0"/>
              <a:t>  </a:t>
            </a:r>
            <a:r>
              <a:rPr dirty="0"/>
              <a:t>to</a:t>
            </a:r>
            <a:r>
              <a:rPr spc="254" dirty="0"/>
              <a:t>  </a:t>
            </a:r>
            <a:r>
              <a:rPr spc="-50" dirty="0"/>
              <a:t>a </a:t>
            </a:r>
            <a:r>
              <a:rPr dirty="0"/>
              <a:t>constructor</a:t>
            </a:r>
            <a:r>
              <a:rPr spc="430" dirty="0"/>
              <a:t>  </a:t>
            </a:r>
            <a:r>
              <a:rPr dirty="0"/>
              <a:t>that</a:t>
            </a:r>
            <a:r>
              <a:rPr spc="430" dirty="0"/>
              <a:t>  </a:t>
            </a:r>
            <a:r>
              <a:rPr dirty="0"/>
              <a:t>type</a:t>
            </a:r>
            <a:r>
              <a:rPr spc="430" dirty="0"/>
              <a:t>  </a:t>
            </a:r>
            <a:r>
              <a:rPr dirty="0"/>
              <a:t>of</a:t>
            </a:r>
            <a:r>
              <a:rPr spc="430" dirty="0"/>
              <a:t>  </a:t>
            </a:r>
            <a:r>
              <a:rPr dirty="0"/>
              <a:t>constructor</a:t>
            </a:r>
            <a:r>
              <a:rPr spc="430" dirty="0"/>
              <a:t>  </a:t>
            </a:r>
            <a:r>
              <a:rPr spc="-25" dirty="0"/>
              <a:t>is </a:t>
            </a:r>
            <a:r>
              <a:rPr dirty="0"/>
              <a:t>called</a:t>
            </a:r>
            <a:r>
              <a:rPr spc="110" dirty="0"/>
              <a:t> </a:t>
            </a:r>
            <a:r>
              <a:rPr dirty="0"/>
              <a:t>parameterized</a:t>
            </a:r>
            <a:r>
              <a:rPr spc="120" dirty="0"/>
              <a:t> </a:t>
            </a:r>
            <a:r>
              <a:rPr dirty="0"/>
              <a:t>constructor.</a:t>
            </a:r>
            <a:r>
              <a:rPr spc="114" dirty="0"/>
              <a:t> </a:t>
            </a:r>
            <a:r>
              <a:rPr dirty="0"/>
              <a:t>It</a:t>
            </a:r>
            <a:r>
              <a:rPr spc="120" dirty="0"/>
              <a:t> </a:t>
            </a:r>
            <a:r>
              <a:rPr dirty="0"/>
              <a:t>is</a:t>
            </a:r>
            <a:r>
              <a:rPr spc="114" dirty="0"/>
              <a:t> </a:t>
            </a:r>
            <a:r>
              <a:rPr spc="-20" dirty="0"/>
              <a:t>used </a:t>
            </a:r>
            <a:r>
              <a:rPr dirty="0"/>
              <a:t>to</a:t>
            </a:r>
            <a:r>
              <a:rPr spc="190" dirty="0"/>
              <a:t> </a:t>
            </a:r>
            <a:r>
              <a:rPr dirty="0"/>
              <a:t>initialize</a:t>
            </a:r>
            <a:r>
              <a:rPr spc="185" dirty="0"/>
              <a:t> </a:t>
            </a:r>
            <a:r>
              <a:rPr dirty="0"/>
              <a:t>instance</a:t>
            </a:r>
            <a:r>
              <a:rPr spc="185" dirty="0"/>
              <a:t> </a:t>
            </a:r>
            <a:r>
              <a:rPr dirty="0"/>
              <a:t>variables.</a:t>
            </a:r>
            <a:r>
              <a:rPr spc="185" dirty="0"/>
              <a:t> </a:t>
            </a:r>
            <a:r>
              <a:rPr spc="-10" dirty="0"/>
              <a:t>Sometimes, </a:t>
            </a:r>
            <a:r>
              <a:rPr dirty="0"/>
              <a:t>we</a:t>
            </a:r>
            <a:r>
              <a:rPr spc="20" dirty="0"/>
              <a:t> </a:t>
            </a:r>
            <a:r>
              <a:rPr dirty="0"/>
              <a:t>need</a:t>
            </a:r>
            <a:r>
              <a:rPr spc="35" dirty="0"/>
              <a:t> </a:t>
            </a:r>
            <a:r>
              <a:rPr dirty="0"/>
              <a:t>a</a:t>
            </a:r>
            <a:r>
              <a:rPr spc="30" dirty="0"/>
              <a:t> </a:t>
            </a:r>
            <a:r>
              <a:rPr dirty="0"/>
              <a:t>constructor</a:t>
            </a:r>
            <a:r>
              <a:rPr spc="35" dirty="0"/>
              <a:t> </a:t>
            </a:r>
            <a:r>
              <a:rPr dirty="0"/>
              <a:t>which</a:t>
            </a:r>
            <a:r>
              <a:rPr spc="35" dirty="0"/>
              <a:t> </a:t>
            </a:r>
            <a:r>
              <a:rPr dirty="0"/>
              <a:t>accepts</a:t>
            </a:r>
            <a:r>
              <a:rPr spc="30" dirty="0"/>
              <a:t> </a:t>
            </a:r>
            <a:r>
              <a:rPr spc="-10" dirty="0"/>
              <a:t>single </a:t>
            </a:r>
            <a:r>
              <a:rPr dirty="0"/>
              <a:t>or</a:t>
            </a:r>
            <a:r>
              <a:rPr spc="300" dirty="0"/>
              <a:t> </a:t>
            </a:r>
            <a:r>
              <a:rPr dirty="0"/>
              <a:t>multiple</a:t>
            </a:r>
            <a:r>
              <a:rPr spc="295" dirty="0"/>
              <a:t> </a:t>
            </a:r>
            <a:r>
              <a:rPr dirty="0"/>
              <a:t>parameters.</a:t>
            </a:r>
            <a:r>
              <a:rPr spc="300" dirty="0"/>
              <a:t> </a:t>
            </a:r>
            <a:r>
              <a:rPr dirty="0"/>
              <a:t>The</a:t>
            </a:r>
            <a:r>
              <a:rPr spc="295" dirty="0"/>
              <a:t> </a:t>
            </a:r>
            <a:r>
              <a:rPr spc="-10" dirty="0"/>
              <a:t>parameterized </a:t>
            </a:r>
            <a:r>
              <a:rPr dirty="0"/>
              <a:t>constructors</a:t>
            </a:r>
            <a:r>
              <a:rPr spc="840" dirty="0"/>
              <a:t> </a:t>
            </a:r>
            <a:r>
              <a:rPr dirty="0"/>
              <a:t>are</a:t>
            </a:r>
            <a:r>
              <a:rPr spc="840" dirty="0"/>
              <a:t> </a:t>
            </a:r>
            <a:r>
              <a:rPr dirty="0"/>
              <a:t>mainly</a:t>
            </a:r>
            <a:r>
              <a:rPr spc="840" dirty="0"/>
              <a:t> </a:t>
            </a:r>
            <a:r>
              <a:rPr dirty="0"/>
              <a:t>used</a:t>
            </a:r>
            <a:r>
              <a:rPr spc="844" dirty="0"/>
              <a:t> </a:t>
            </a:r>
            <a:r>
              <a:rPr dirty="0"/>
              <a:t>to</a:t>
            </a:r>
            <a:r>
              <a:rPr spc="840" dirty="0"/>
              <a:t> </a:t>
            </a:r>
            <a:r>
              <a:rPr spc="-10" dirty="0"/>
              <a:t>initialize </a:t>
            </a:r>
            <a:r>
              <a:rPr dirty="0"/>
              <a:t>instance</a:t>
            </a:r>
            <a:r>
              <a:rPr spc="-30" dirty="0"/>
              <a:t> </a:t>
            </a:r>
            <a:r>
              <a:rPr dirty="0"/>
              <a:t>variable</a:t>
            </a:r>
            <a:r>
              <a:rPr spc="-2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own</a:t>
            </a:r>
            <a:r>
              <a:rPr spc="-20" dirty="0"/>
              <a:t> </a:t>
            </a:r>
            <a:r>
              <a:rPr spc="-10" dirty="0"/>
              <a:t>values.</a:t>
            </a:r>
            <a:endParaRPr spc="-10" dirty="0"/>
          </a:p>
          <a:p>
            <a:pPr marL="326390">
              <a:lnSpc>
                <a:spcPts val="4690"/>
              </a:lnSpc>
            </a:pPr>
            <a:r>
              <a:rPr spc="-10" dirty="0"/>
              <a:t>Syntax:</a:t>
            </a:r>
            <a:endParaRPr spc="-10" dirty="0"/>
          </a:p>
          <a:p>
            <a:pPr marL="703580" marR="2530475" indent="-377190">
              <a:lnSpc>
                <a:spcPts val="4690"/>
              </a:lnSpc>
              <a:spcBef>
                <a:spcPts val="250"/>
              </a:spcBef>
            </a:pPr>
            <a:r>
              <a:rPr dirty="0">
                <a:solidFill>
                  <a:srgbClr val="FF0000"/>
                </a:solidFill>
              </a:rPr>
              <a:t>class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ClassName</a:t>
            </a:r>
            <a:r>
              <a:rPr spc="-35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{ </a:t>
            </a:r>
            <a:r>
              <a:rPr spc="-10" dirty="0">
                <a:solidFill>
                  <a:srgbClr val="FF0000"/>
                </a:solidFill>
              </a:rPr>
              <a:t>ClassName(parameter_list)</a:t>
            </a:r>
            <a:endParaRPr spc="-10" dirty="0">
              <a:solidFill>
                <a:srgbClr val="FF0000"/>
              </a:solidFill>
            </a:endParaRPr>
          </a:p>
          <a:p>
            <a:pPr marL="326390">
              <a:lnSpc>
                <a:spcPts val="4640"/>
              </a:lnSpc>
            </a:pPr>
            <a:r>
              <a:rPr spc="-50" dirty="0">
                <a:solidFill>
                  <a:srgbClr val="FF0000"/>
                </a:solidFill>
              </a:rPr>
              <a:t>}</a:t>
            </a:r>
            <a:endParaRPr spc="-50" dirty="0">
              <a:solidFill>
                <a:srgbClr val="FF0000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21378" y="2814439"/>
            <a:ext cx="8423275" cy="545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main()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789940">
              <a:lnSpc>
                <a:spcPct val="100000"/>
              </a:lnSpc>
              <a:spcBef>
                <a:spcPts val="50"/>
              </a:spcBef>
            </a:pPr>
            <a:r>
              <a:rPr sz="395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std</a:t>
            </a:r>
            <a:r>
              <a:rPr sz="3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9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Student("Jones",26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4715"/>
              </a:lnSpc>
              <a:spcBef>
                <a:spcPts val="50"/>
              </a:spcBef>
            </a:pPr>
            <a:r>
              <a:rPr sz="3950" spc="-25" dirty="0">
                <a:latin typeface="Times New Roman" panose="02020603050405020304"/>
                <a:cs typeface="Times New Roman" panose="02020603050405020304"/>
              </a:rPr>
              <a:t>);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4715"/>
              </a:lnSpc>
            </a:pPr>
            <a:r>
              <a:rPr sz="39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95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95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latin typeface="Times New Roman" panose="02020603050405020304"/>
                <a:cs typeface="Times New Roman" panose="02020603050405020304"/>
              </a:rPr>
              <a:t>Student{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68730" marR="1353185" indent="-628650">
              <a:lnSpc>
                <a:spcPct val="101000"/>
              </a:lnSpc>
            </a:pPr>
            <a:r>
              <a:rPr sz="39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Student(String</a:t>
            </a:r>
            <a:r>
              <a:rPr sz="395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str,</a:t>
            </a:r>
            <a:r>
              <a:rPr sz="395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395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age){ </a:t>
            </a:r>
            <a:r>
              <a:rPr sz="39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print("The</a:t>
            </a:r>
            <a:r>
              <a:rPr sz="395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95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is:</a:t>
            </a:r>
            <a:r>
              <a:rPr sz="395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${str}");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68730">
              <a:lnSpc>
                <a:spcPts val="4690"/>
              </a:lnSpc>
            </a:pPr>
            <a:r>
              <a:rPr sz="39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print("The</a:t>
            </a:r>
            <a:r>
              <a:rPr sz="395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age</a:t>
            </a:r>
            <a:r>
              <a:rPr sz="395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is:</a:t>
            </a:r>
            <a:r>
              <a:rPr sz="395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${age}");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54836" y="8845669"/>
            <a:ext cx="2667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21378" y="9453818"/>
            <a:ext cx="2667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9318250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Named</a:t>
            </a:r>
            <a:r>
              <a:rPr sz="6900" spc="-5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Constructor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1033381" y="3477874"/>
            <a:ext cx="6670675" cy="49764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660"/>
              </a:spcBef>
            </a:pPr>
            <a:r>
              <a:rPr sz="44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91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latin typeface="Times New Roman" panose="02020603050405020304"/>
                <a:cs typeface="Times New Roman" panose="02020603050405020304"/>
              </a:rPr>
              <a:t>named</a:t>
            </a:r>
            <a:r>
              <a:rPr sz="4450" spc="9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latin typeface="Times New Roman" panose="02020603050405020304"/>
                <a:cs typeface="Times New Roman" panose="02020603050405020304"/>
              </a:rPr>
              <a:t>constructors</a:t>
            </a:r>
            <a:r>
              <a:rPr sz="4450" spc="9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25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44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4450" spc="7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450" spc="7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latin typeface="Times New Roman" panose="02020603050405020304"/>
                <a:cs typeface="Times New Roman" panose="02020603050405020304"/>
              </a:rPr>
              <a:t>declare</a:t>
            </a:r>
            <a:r>
              <a:rPr sz="4450" spc="7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7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constructors</a:t>
            </a:r>
            <a:r>
              <a:rPr sz="445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44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44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latin typeface="Times New Roman" panose="02020603050405020304"/>
                <a:cs typeface="Times New Roman" panose="02020603050405020304"/>
              </a:rPr>
              <a:t>class.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10"/>
              </a:spcBef>
            </a:pP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326390" marR="383540">
              <a:lnSpc>
                <a:spcPct val="90000"/>
              </a:lnSpc>
              <a:spcBef>
                <a:spcPts val="5"/>
              </a:spcBef>
            </a:pPr>
            <a:r>
              <a:rPr sz="4450" spc="-10" dirty="0">
                <a:latin typeface="Times New Roman" panose="02020603050405020304"/>
                <a:cs typeface="Times New Roman" panose="02020603050405020304"/>
              </a:rPr>
              <a:t>Syntax: </a:t>
            </a:r>
            <a:r>
              <a:rPr sz="44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className.constructor_na me(param_list)</a:t>
            </a:r>
            <a:endParaRPr sz="44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28550" y="2773393"/>
            <a:ext cx="10716895" cy="13627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550"/>
              </a:lnSpc>
              <a:spcBef>
                <a:spcPts val="130"/>
              </a:spcBef>
            </a:pPr>
            <a:r>
              <a:rPr sz="310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31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latin typeface="Times New Roman" panose="02020603050405020304"/>
                <a:cs typeface="Times New Roman" panose="02020603050405020304"/>
              </a:rPr>
              <a:t>main()</a:t>
            </a:r>
            <a:r>
              <a:rPr sz="31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106805">
              <a:lnSpc>
                <a:spcPts val="3385"/>
              </a:lnSpc>
            </a:pPr>
            <a:r>
              <a:rPr sz="31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1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latin typeface="Times New Roman" panose="02020603050405020304"/>
                <a:cs typeface="Times New Roman" panose="02020603050405020304"/>
              </a:rPr>
              <a:t>std1</a:t>
            </a:r>
            <a:r>
              <a:rPr sz="31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1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1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-10" dirty="0">
                <a:latin typeface="Times New Roman" panose="02020603050405020304"/>
                <a:cs typeface="Times New Roman" panose="02020603050405020304"/>
              </a:rPr>
              <a:t>Student();</a:t>
            </a: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611505">
              <a:lnSpc>
                <a:spcPts val="3550"/>
              </a:lnSpc>
            </a:pPr>
            <a:r>
              <a:rPr sz="31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1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latin typeface="Times New Roman" panose="02020603050405020304"/>
                <a:cs typeface="Times New Roman" panose="02020603050405020304"/>
              </a:rPr>
              <a:t>std2</a:t>
            </a:r>
            <a:r>
              <a:rPr sz="31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1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1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latin typeface="Times New Roman" panose="02020603050405020304"/>
                <a:cs typeface="Times New Roman" panose="02020603050405020304"/>
              </a:rPr>
              <a:t>Student.namedConst("Computer</a:t>
            </a:r>
            <a:r>
              <a:rPr sz="31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-10" dirty="0">
                <a:latin typeface="Times New Roman" panose="02020603050405020304"/>
                <a:cs typeface="Times New Roman" panose="02020603050405020304"/>
              </a:rPr>
              <a:t>Science");</a:t>
            </a:r>
            <a:endParaRPr sz="3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28550" y="4489780"/>
            <a:ext cx="2165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28550" y="5349231"/>
            <a:ext cx="230314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-10" dirty="0">
                <a:latin typeface="Times New Roman" panose="02020603050405020304"/>
                <a:cs typeface="Times New Roman" panose="02020603050405020304"/>
              </a:rPr>
              <a:t>Student{</a:t>
            </a:r>
            <a:endParaRPr sz="3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5918" y="6208681"/>
            <a:ext cx="8100695" cy="930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540"/>
              </a:lnSpc>
              <a:spcBef>
                <a:spcPts val="130"/>
              </a:spcBef>
            </a:pPr>
            <a:r>
              <a:rPr sz="31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Student(){</a:t>
            </a: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509905">
              <a:lnSpc>
                <a:spcPts val="3540"/>
              </a:lnSpc>
            </a:pPr>
            <a:r>
              <a:rPr sz="3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print("The</a:t>
            </a:r>
            <a:r>
              <a:rPr sz="3100" spc="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3100" spc="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100" spc="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100" spc="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named</a:t>
            </a:r>
            <a:r>
              <a:rPr sz="3100" spc="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constructor");</a:t>
            </a:r>
            <a:endParaRPr sz="3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8024" y="7505395"/>
            <a:ext cx="2165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3285" y="8364846"/>
            <a:ext cx="5936615" cy="93281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3380"/>
              </a:lnSpc>
              <a:spcBef>
                <a:spcPts val="530"/>
              </a:spcBef>
            </a:pPr>
            <a:r>
              <a:rPr sz="3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Student.namedConst(String</a:t>
            </a:r>
            <a:r>
              <a:rPr sz="3100" spc="1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branch){ </a:t>
            </a:r>
            <a:r>
              <a:rPr sz="3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print("The</a:t>
            </a:r>
            <a:r>
              <a:rPr sz="3100" spc="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branch</a:t>
            </a:r>
            <a:r>
              <a:rPr sz="3100" spc="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is:</a:t>
            </a:r>
            <a:r>
              <a:rPr sz="3100" spc="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${branch}");</a:t>
            </a:r>
            <a:endParaRPr sz="3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22758" y="9651508"/>
            <a:ext cx="2165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28550" y="10081233"/>
            <a:ext cx="2165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31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2195" cy="2352675"/>
            <a:chOff x="0" y="0"/>
            <a:chExt cx="20102195" cy="23526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17176" y="0"/>
              <a:ext cx="9122235" cy="22893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5"/>
              <a:ext cx="20058204" cy="203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7195">
              <a:lnSpc>
                <a:spcPct val="100000"/>
              </a:lnSpc>
              <a:spcBef>
                <a:spcPts val="125"/>
              </a:spcBef>
            </a:pPr>
            <a:r>
              <a:rPr sz="6900" dirty="0">
                <a:solidFill>
                  <a:srgbClr val="245796"/>
                </a:solidFill>
              </a:rPr>
              <a:t>Dart</a:t>
            </a:r>
            <a:r>
              <a:rPr sz="6900" spc="5" dirty="0">
                <a:solidFill>
                  <a:srgbClr val="245796"/>
                </a:solidFill>
              </a:rPr>
              <a:t> </a:t>
            </a:r>
            <a:r>
              <a:rPr sz="6900" dirty="0">
                <a:solidFill>
                  <a:srgbClr val="245796"/>
                </a:solidFill>
              </a:rPr>
              <a:t>:</a:t>
            </a:r>
            <a:r>
              <a:rPr sz="6900" spc="5" dirty="0">
                <a:solidFill>
                  <a:srgbClr val="245796"/>
                </a:solidFill>
              </a:rPr>
              <a:t> </a:t>
            </a:r>
            <a:r>
              <a:rPr sz="6900" dirty="0">
                <a:solidFill>
                  <a:srgbClr val="245796"/>
                </a:solidFill>
              </a:rPr>
              <a:t>this</a:t>
            </a:r>
            <a:r>
              <a:rPr sz="6900" spc="10" dirty="0">
                <a:solidFill>
                  <a:srgbClr val="245796"/>
                </a:solidFill>
              </a:rPr>
              <a:t> </a:t>
            </a:r>
            <a:r>
              <a:rPr sz="6900" spc="-10" dirty="0">
                <a:solidFill>
                  <a:srgbClr val="245796"/>
                </a:solidFill>
              </a:rPr>
              <a:t>Keyword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236207" y="2751613"/>
            <a:ext cx="9427210" cy="74161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77850" marR="5080" indent="-565785">
              <a:lnSpc>
                <a:spcPts val="4790"/>
              </a:lnSpc>
              <a:spcBef>
                <a:spcPts val="720"/>
              </a:spcBef>
              <a:buClr>
                <a:srgbClr val="000000"/>
              </a:buClr>
              <a:buSzPts val="900"/>
              <a:buFont typeface="Wingdings" panose="05000000000000000000"/>
              <a:buChar char=""/>
              <a:tabLst>
                <a:tab pos="577850" algn="l"/>
                <a:tab pos="1678305" algn="l"/>
                <a:tab pos="2716530" algn="l"/>
                <a:tab pos="4916805" algn="l"/>
                <a:tab pos="5514975" algn="l"/>
                <a:tab pos="6772275" algn="l"/>
                <a:tab pos="7432675" algn="l"/>
                <a:tab pos="8722995" algn="l"/>
              </a:tabLst>
            </a:pPr>
            <a:r>
              <a:rPr sz="44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450" spc="-2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keyword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4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450" spc="-2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4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refer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4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current</a:t>
            </a:r>
            <a:r>
              <a:rPr sz="445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45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>
              <a:lnSpc>
                <a:spcPts val="4790"/>
              </a:lnSpc>
              <a:spcBef>
                <a:spcPts val="4845"/>
              </a:spcBef>
              <a:buClr>
                <a:srgbClr val="000000"/>
              </a:buClr>
              <a:buSzPts val="900"/>
              <a:buFont typeface="Wingdings" panose="05000000000000000000"/>
              <a:buChar char=""/>
              <a:tabLst>
                <a:tab pos="577850" algn="l"/>
              </a:tabLst>
            </a:pP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4450" spc="36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indicates</a:t>
            </a:r>
            <a:r>
              <a:rPr sz="4450" spc="37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37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current</a:t>
            </a:r>
            <a:r>
              <a:rPr sz="4450" spc="37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4450" spc="38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450" spc="38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2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class,</a:t>
            </a:r>
            <a:r>
              <a:rPr sz="4450" spc="-7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methods,</a:t>
            </a:r>
            <a:r>
              <a:rPr sz="4450" spc="-8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4450" spc="-7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constructor.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>
              <a:lnSpc>
                <a:spcPts val="4770"/>
              </a:lnSpc>
              <a:spcBef>
                <a:spcPts val="4880"/>
              </a:spcBef>
              <a:buFont typeface="Wingdings" panose="05000000000000000000"/>
              <a:buChar char=""/>
              <a:tabLst>
                <a:tab pos="577850" algn="l"/>
                <a:tab pos="763905" algn="l"/>
              </a:tabLst>
            </a:pPr>
            <a:r>
              <a:rPr sz="9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4450" spc="3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4450" spc="33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4450" spc="3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4450" spc="34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4450" spc="3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450" spc="3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4450" spc="3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3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current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45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445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445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constructors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marR="5080" indent="-565785" algn="just">
              <a:lnSpc>
                <a:spcPct val="90000"/>
              </a:lnSpc>
              <a:spcBef>
                <a:spcPts val="4810"/>
              </a:spcBef>
              <a:buClr>
                <a:srgbClr val="000000"/>
              </a:buClr>
              <a:buSzPts val="900"/>
              <a:buFont typeface="Wingdings" panose="05000000000000000000"/>
              <a:buChar char=""/>
              <a:tabLst>
                <a:tab pos="577850" algn="l"/>
              </a:tabLst>
            </a:pP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4450" spc="88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eliminates</a:t>
            </a:r>
            <a:r>
              <a:rPr sz="4450" spc="89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894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uncertainty</a:t>
            </a:r>
            <a:r>
              <a:rPr sz="4450" spc="894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4450" spc="6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4450" spc="6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4450" spc="7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7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44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parameter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names</a:t>
            </a:r>
            <a:r>
              <a:rPr sz="445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445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same.</a:t>
            </a:r>
            <a:endParaRPr sz="44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91" y="336743"/>
            <a:ext cx="1364565" cy="13645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226267" y="7806957"/>
            <a:ext cx="24701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53034" y="2821140"/>
            <a:ext cx="9770110" cy="777303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class Mobile</a:t>
            </a:r>
            <a:r>
              <a:rPr sz="360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73075" marR="5768975">
              <a:lnSpc>
                <a:spcPct val="101000"/>
              </a:lnSpc>
            </a:pP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String 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modelname;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3600" spc="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man_year;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510030" marR="2553335" indent="-691515">
              <a:lnSpc>
                <a:spcPct val="100000"/>
              </a:lnSpc>
              <a:spcBef>
                <a:spcPts val="50"/>
              </a:spcBef>
            </a:pP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Mobile(modelname,</a:t>
            </a:r>
            <a:r>
              <a:rPr sz="3600" spc="-3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man_year){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this.modelname</a:t>
            </a:r>
            <a:r>
              <a:rPr sz="3600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600" spc="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modelname; </a:t>
            </a:r>
            <a:r>
              <a:rPr sz="3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this.man_year =</a:t>
            </a:r>
            <a:r>
              <a:rPr sz="3600" spc="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2020;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 marR="5080" indent="1497330">
              <a:lnSpc>
                <a:spcPct val="101000"/>
              </a:lnSpc>
            </a:pP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print("Mobile's</a:t>
            </a:r>
            <a:r>
              <a:rPr sz="360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model name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is: 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${modelnam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e},</a:t>
            </a:r>
            <a:r>
              <a:rPr sz="3600" spc="-1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and the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manufacture</a:t>
            </a:r>
            <a:r>
              <a:rPr sz="3600" spc="-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year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is: 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${man_year}");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7153275">
              <a:lnSpc>
                <a:spcPct val="100000"/>
              </a:lnSpc>
              <a:spcBef>
                <a:spcPts val="5"/>
              </a:spcBef>
            </a:pPr>
            <a:r>
              <a:rPr sz="3600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9525">
              <a:lnSpc>
                <a:spcPct val="100000"/>
              </a:lnSpc>
              <a:spcBef>
                <a:spcPts val="50"/>
              </a:spcBef>
            </a:pP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3600" spc="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main(){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Mobile mob</a:t>
            </a:r>
            <a:r>
              <a:rPr sz="3600" spc="5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600" spc="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new Mobile("IPhone </a:t>
            </a:r>
            <a:r>
              <a:rPr sz="3600" spc="-1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11",2020);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818515">
              <a:lnSpc>
                <a:spcPct val="100000"/>
              </a:lnSpc>
              <a:spcBef>
                <a:spcPts val="50"/>
              </a:spcBef>
            </a:pPr>
            <a:r>
              <a:rPr sz="3600" spc="-50" dirty="0">
                <a:solidFill>
                  <a:srgbClr val="245796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9174</Words>
  <Application>WPS Presentation</Application>
  <PresentationFormat>On-screen Show (4:3)</PresentationFormat>
  <Paragraphs>396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Arial MT</vt:lpstr>
      <vt:lpstr>Times New Roman</vt:lpstr>
      <vt:lpstr>Courier New</vt:lpstr>
      <vt:lpstr>Georgia</vt:lpstr>
      <vt:lpstr>Wingdings</vt:lpstr>
      <vt:lpstr>Microsoft YaHei</vt:lpstr>
      <vt:lpstr>Arial Unicode MS</vt:lpstr>
      <vt:lpstr>Calibri</vt:lpstr>
      <vt:lpstr>Georgia</vt:lpstr>
      <vt:lpstr>Office Theme</vt:lpstr>
      <vt:lpstr>Mobile Learning Application Development</vt:lpstr>
      <vt:lpstr>Dart Object-Oriented Concepts</vt:lpstr>
      <vt:lpstr>Dart Class</vt:lpstr>
      <vt:lpstr>Creating Objects and Accessing Variable and Function</vt:lpstr>
      <vt:lpstr>Dart Constructor</vt:lpstr>
      <vt:lpstr>Default Constructor</vt:lpstr>
      <vt:lpstr>Parameterized Constructor</vt:lpstr>
      <vt:lpstr>Named Constructor</vt:lpstr>
      <vt:lpstr>Dart : this Keyword</vt:lpstr>
      <vt:lpstr>Inheritance</vt:lpstr>
      <vt:lpstr>Single Inheritance</vt:lpstr>
      <vt:lpstr>Multilevel Inheritance</vt:lpstr>
      <vt:lpstr>Hierarchical Inheritance</vt:lpstr>
      <vt:lpstr>Hierarchical Inheritance</vt:lpstr>
      <vt:lpstr>Method Overriding</vt:lpstr>
      <vt:lpstr>Method Overriding using super keyword</vt:lpstr>
      <vt:lpstr>Dart Getters and Setters</vt:lpstr>
      <vt:lpstr>Abstract Classes</vt:lpstr>
      <vt:lpstr>Declaring Abstract Class</vt:lpstr>
      <vt:lpstr>Dart Interfaces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Learning Application Development</dc:title>
  <dc:creator/>
  <cp:lastModifiedBy>User</cp:lastModifiedBy>
  <cp:revision>1</cp:revision>
  <dcterms:created xsi:type="dcterms:W3CDTF">2025-09-05T02:56:20Z</dcterms:created>
  <dcterms:modified xsi:type="dcterms:W3CDTF">2025-09-05T02:56:20Z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2024-09-28T06:00:00Z</vt:filetime>
  </property>
  <property fmtid="{D5CDD505-2E9C-101B-9397-08002B2CF9AE}" pid="3" name="Creator">
    <vt:lpwstr>PowerPoint</vt:lpwstr>
  </property>
  <property fmtid="{D5CDD505-2E9C-101B-9397-08002B2CF9AE}" pid="4" name="LastSaved">
    <vt:filetime>2025-09-05T06:00:00Z</vt:filetime>
  </property>
  <property fmtid="{D5CDD505-2E9C-101B-9397-08002B2CF9AE}" pid="5" name="Producer">
    <vt:lpwstr>macOS Version 14.6.1 (Build 23G93) Quartz PDFContext</vt:lpwstr>
  </property>
  <property fmtid="{D5CDD505-2E9C-101B-9397-08002B2CF9AE}" pid="6" name="ICV">
    <vt:lpwstr>46CD336DE2EB4DF88DF0075961726DFD_12</vt:lpwstr>
  </property>
  <property fmtid="{D5CDD505-2E9C-101B-9397-08002B2CF9AE}" pid="7" name="KSOProductBuildVer">
    <vt:lpwstr>1033-12.2.0.21931</vt:lpwstr>
  </property>
</Properties>
</file>